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270" r:id="rId4"/>
    <p:sldId id="271" r:id="rId5"/>
    <p:sldId id="317" r:id="rId6"/>
    <p:sldId id="340" r:id="rId7"/>
    <p:sldId id="342" r:id="rId8"/>
    <p:sldId id="343" r:id="rId9"/>
    <p:sldId id="344" r:id="rId10"/>
    <p:sldId id="345" r:id="rId11"/>
    <p:sldId id="346" r:id="rId12"/>
    <p:sldId id="347" r:id="rId13"/>
    <p:sldId id="368" r:id="rId14"/>
    <p:sldId id="369" r:id="rId15"/>
    <p:sldId id="350" r:id="rId16"/>
    <p:sldId id="351" r:id="rId17"/>
    <p:sldId id="352" r:id="rId18"/>
    <p:sldId id="370" r:id="rId19"/>
    <p:sldId id="371" r:id="rId20"/>
    <p:sldId id="372" r:id="rId21"/>
    <p:sldId id="373" r:id="rId22"/>
    <p:sldId id="374" r:id="rId23"/>
    <p:sldId id="375" r:id="rId24"/>
    <p:sldId id="376" r:id="rId25"/>
    <p:sldId id="377" r:id="rId26"/>
    <p:sldId id="378" r:id="rId27"/>
    <p:sldId id="379" r:id="rId28"/>
    <p:sldId id="380" r:id="rId29"/>
    <p:sldId id="381" r:id="rId30"/>
    <p:sldId id="382" r:id="rId31"/>
    <p:sldId id="383" r:id="rId32"/>
    <p:sldId id="384" r:id="rId33"/>
    <p:sldId id="385" r:id="rId34"/>
    <p:sldId id="386" r:id="rId35"/>
    <p:sldId id="31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0EA90"/>
    <a:srgbClr val="4E82B2"/>
    <a:srgbClr val="7296AE"/>
    <a:srgbClr val="507A95"/>
    <a:srgbClr val="130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62" autoAdjust="0"/>
    <p:restoredTop sz="94667" autoAdjust="0"/>
  </p:normalViewPr>
  <p:slideViewPr>
    <p:cSldViewPr snapToGrid="0" showGuides="1">
      <p:cViewPr varScale="1">
        <p:scale>
          <a:sx n="84" d="100"/>
          <a:sy n="84" d="100"/>
        </p:scale>
        <p:origin x="67" y="62"/>
      </p:cViewPr>
      <p:guideLst>
        <p:guide orient="horz" pos="235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778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82930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99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744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432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201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C5B47D6-DAD7-40A6-BD10-CD2FABB13213}"/>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320944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xmlns=""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a16="http://schemas.microsoft.com/office/drawing/2014/main" xmlns=""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a16="http://schemas.microsoft.com/office/drawing/2014/main" xmlns=""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a16="http://schemas.microsoft.com/office/drawing/2014/main" xmlns=""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a16="http://schemas.microsoft.com/office/drawing/2014/main" xmlns=""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a16="http://schemas.microsoft.com/office/drawing/2014/main" xmlns=""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87088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xmlns=""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a16="http://schemas.microsoft.com/office/drawing/2014/main" xmlns="" id="{8E24A2BE-80CE-4B79-BF31-91FA62C04420}"/>
              </a:ext>
            </a:extLst>
          </p:cNvPr>
          <p:cNvSpPr>
            <a:spLocks noGrp="1"/>
          </p:cNvSpPr>
          <p:nvPr>
            <p:ph type="pic" idx="13" hasCustomPrompt="1"/>
          </p:nvPr>
        </p:nvSpPr>
        <p:spPr>
          <a:xfrm>
            <a:off x="0" y="2160665"/>
            <a:ext cx="12192000" cy="2502762"/>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5" name="Rectangle 4">
            <a:extLst>
              <a:ext uri="{FF2B5EF4-FFF2-40B4-BE49-F238E27FC236}">
                <a16:creationId xmlns:a16="http://schemas.microsoft.com/office/drawing/2014/main" xmlns="" id="{B2F51014-6E90-4769-BCD9-A06A9FC17AC8}"/>
              </a:ext>
            </a:extLst>
          </p:cNvPr>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xmlns="" id="{D8BC926F-7282-4E00-BF8A-8D24B274039B}"/>
              </a:ext>
            </a:extLst>
          </p:cNvPr>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150336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0_Images &amp; Contents Layout">
    <p:spTree>
      <p:nvGrpSpPr>
        <p:cNvPr id="1" name=""/>
        <p:cNvGrpSpPr/>
        <p:nvPr/>
      </p:nvGrpSpPr>
      <p:grpSpPr>
        <a:xfrm>
          <a:off x="0" y="0"/>
          <a:ext cx="0" cy="0"/>
          <a:chOff x="0" y="0"/>
          <a:chExt cx="0" cy="0"/>
        </a:xfrm>
      </p:grpSpPr>
      <p:sp>
        <p:nvSpPr>
          <p:cNvPr id="4" name="Picture Placeholder 2"/>
          <p:cNvSpPr>
            <a:spLocks noGrp="1"/>
          </p:cNvSpPr>
          <p:nvPr>
            <p:ph type="pic" idx="10" hasCustomPrompt="1"/>
          </p:nvPr>
        </p:nvSpPr>
        <p:spPr>
          <a:xfrm>
            <a:off x="4092000" y="545824"/>
            <a:ext cx="8100000" cy="2736000"/>
          </a:xfrm>
          <a:prstGeom prst="rect">
            <a:avLst/>
          </a:prstGeom>
          <a:solidFill>
            <a:schemeClr val="bg1">
              <a:lumMod val="95000"/>
            </a:schemeClr>
          </a:solidFill>
        </p:spPr>
        <p:txBody>
          <a:bodyPr anchor="ctr"/>
          <a:lstStyle>
            <a:lvl1pPr marL="0" indent="0" algn="ctr">
              <a:buNone/>
              <a:defRPr sz="1200" baseline="0">
                <a:effectLst/>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1" hasCustomPrompt="1"/>
          </p:nvPr>
        </p:nvSpPr>
        <p:spPr>
          <a:xfrm>
            <a:off x="0" y="3575404"/>
            <a:ext cx="8100000" cy="2736000"/>
          </a:xfrm>
          <a:prstGeom prst="rect">
            <a:avLst/>
          </a:prstGeom>
          <a:solidFill>
            <a:schemeClr val="bg1">
              <a:lumMod val="95000"/>
            </a:schemeClr>
          </a:solidFill>
        </p:spPr>
        <p:txBody>
          <a:bodyPr anchor="ctr"/>
          <a:lstStyle>
            <a:lvl1pPr marL="0" indent="0" algn="ctr">
              <a:buNone/>
              <a:defRPr sz="1200" baseline="0">
                <a:effectLst/>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1381169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1_Images &amp; Contents Layout">
    <p:spTree>
      <p:nvGrpSpPr>
        <p:cNvPr id="1" name=""/>
        <p:cNvGrpSpPr/>
        <p:nvPr/>
      </p:nvGrpSpPr>
      <p:grpSpPr>
        <a:xfrm>
          <a:off x="0" y="0"/>
          <a:ext cx="0" cy="0"/>
          <a:chOff x="0" y="0"/>
          <a:chExt cx="0" cy="0"/>
        </a:xfrm>
      </p:grpSpPr>
      <p:sp>
        <p:nvSpPr>
          <p:cNvPr id="6" name="그림 개체 틀 12">
            <a:extLst>
              <a:ext uri="{FF2B5EF4-FFF2-40B4-BE49-F238E27FC236}">
                <a16:creationId xmlns:a16="http://schemas.microsoft.com/office/drawing/2014/main" xmlns="" id="{A7A44CD1-8791-4411-9DCF-BE8F9EB9EB13}"/>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2045845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C73A78E6-F71D-4312-BDB2-FA26CAF574B4}"/>
              </a:ext>
            </a:extLst>
          </p:cNvPr>
          <p:cNvSpPr/>
          <p:nvPr userDrawn="1"/>
        </p:nvSpPr>
        <p:spPr>
          <a:xfrm flipH="1" flipV="1">
            <a:off x="5119026" y="0"/>
            <a:ext cx="7072972" cy="6858000"/>
          </a:xfrm>
          <a:custGeom>
            <a:avLst/>
            <a:gdLst>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2972" h="6858000">
                <a:moveTo>
                  <a:pt x="0" y="0"/>
                </a:moveTo>
                <a:lnTo>
                  <a:pt x="7072972" y="1890052"/>
                </a:lnTo>
                <a:lnTo>
                  <a:pt x="330717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xmlns="" id="{FC75BF01-2621-417D-9B96-39DD8D086708}"/>
              </a:ext>
            </a:extLst>
          </p:cNvPr>
          <p:cNvSpPr>
            <a:spLocks noGrp="1"/>
          </p:cNvSpPr>
          <p:nvPr>
            <p:ph type="pic" sz="quarter" idx="14" hasCustomPrompt="1"/>
          </p:nvPr>
        </p:nvSpPr>
        <p:spPr>
          <a:xfrm>
            <a:off x="2" y="0"/>
            <a:ext cx="7072972" cy="6858000"/>
          </a:xfrm>
          <a:custGeom>
            <a:avLst/>
            <a:gdLst>
              <a:gd name="connsiteX0" fmla="*/ 0 w 6200775"/>
              <a:gd name="connsiteY0" fmla="*/ 0 h 6858000"/>
              <a:gd name="connsiteX1" fmla="*/ 2158503 w 6200775"/>
              <a:gd name="connsiteY1" fmla="*/ 0 h 6858000"/>
              <a:gd name="connsiteX2" fmla="*/ 6200775 w 6200775"/>
              <a:gd name="connsiteY2" fmla="*/ 3676650 h 6858000"/>
              <a:gd name="connsiteX3" fmla="*/ 3307176 w 6200775"/>
              <a:gd name="connsiteY3" fmla="*/ 6858000 h 6858000"/>
              <a:gd name="connsiteX4" fmla="*/ 0 w 6200775"/>
              <a:gd name="connsiteY4" fmla="*/ 6858000 h 6858000"/>
              <a:gd name="connsiteX0" fmla="*/ 0 w 7424664"/>
              <a:gd name="connsiteY0" fmla="*/ 0 h 6858000"/>
              <a:gd name="connsiteX1" fmla="*/ 2158503 w 7424664"/>
              <a:gd name="connsiteY1" fmla="*/ 0 h 6858000"/>
              <a:gd name="connsiteX2" fmla="*/ 7424664 w 7424664"/>
              <a:gd name="connsiteY2" fmla="*/ 2326151 h 6858000"/>
              <a:gd name="connsiteX3" fmla="*/ 3307176 w 7424664"/>
              <a:gd name="connsiteY3" fmla="*/ 6858000 h 6858000"/>
              <a:gd name="connsiteX4" fmla="*/ 0 w 7424664"/>
              <a:gd name="connsiteY4" fmla="*/ 6858000 h 6858000"/>
              <a:gd name="connsiteX5" fmla="*/ 0 w 7424664"/>
              <a:gd name="connsiteY5" fmla="*/ 0 h 6858000"/>
              <a:gd name="connsiteX0" fmla="*/ 0 w 7424664"/>
              <a:gd name="connsiteY0" fmla="*/ 0 h 6858000"/>
              <a:gd name="connsiteX1" fmla="*/ 7424664 w 7424664"/>
              <a:gd name="connsiteY1" fmla="*/ 2326151 h 6858000"/>
              <a:gd name="connsiteX2" fmla="*/ 3307176 w 7424664"/>
              <a:gd name="connsiteY2" fmla="*/ 6858000 h 6858000"/>
              <a:gd name="connsiteX3" fmla="*/ 0 w 7424664"/>
              <a:gd name="connsiteY3" fmla="*/ 6858000 h 6858000"/>
              <a:gd name="connsiteX4" fmla="*/ 0 w 7424664"/>
              <a:gd name="connsiteY4" fmla="*/ 0 h 6858000"/>
              <a:gd name="connsiteX0" fmla="*/ 0 w 6904159"/>
              <a:gd name="connsiteY0" fmla="*/ 0 h 6858000"/>
              <a:gd name="connsiteX1" fmla="*/ 6904159 w 6904159"/>
              <a:gd name="connsiteY1" fmla="*/ 1805646 h 6858000"/>
              <a:gd name="connsiteX2" fmla="*/ 3307176 w 6904159"/>
              <a:gd name="connsiteY2" fmla="*/ 6858000 h 6858000"/>
              <a:gd name="connsiteX3" fmla="*/ 0 w 6904159"/>
              <a:gd name="connsiteY3" fmla="*/ 6858000 h 6858000"/>
              <a:gd name="connsiteX4" fmla="*/ 0 w 6904159"/>
              <a:gd name="connsiteY4" fmla="*/ 0 h 6858000"/>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 name="connsiteX4" fmla="*/ 0 w 70729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972" h="6858000">
                <a:moveTo>
                  <a:pt x="0" y="0"/>
                </a:moveTo>
                <a:lnTo>
                  <a:pt x="7072972" y="1890052"/>
                </a:lnTo>
                <a:lnTo>
                  <a:pt x="3307176" y="6858000"/>
                </a:lnTo>
                <a:lnTo>
                  <a:pt x="0" y="6858000"/>
                </a:lnTo>
                <a:lnTo>
                  <a:pt x="0" y="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503482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xmlns=""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xmlns="" id="{67C24402-8447-448E-89E3-183EBB1DA00D}"/>
              </a:ext>
            </a:extLst>
          </p:cNvPr>
          <p:cNvSpPr/>
          <p:nvPr userDrawn="1"/>
        </p:nvSpPr>
        <p:spPr>
          <a:xfrm>
            <a:off x="0" y="2996952"/>
            <a:ext cx="12192000"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a16="http://schemas.microsoft.com/office/drawing/2014/main" xmlns="" id="{E4CF9D97-FAE0-4B0A-A30C-8936E46C66B2}"/>
              </a:ext>
            </a:extLst>
          </p:cNvPr>
          <p:cNvGrpSpPr/>
          <p:nvPr userDrawn="1"/>
        </p:nvGrpSpPr>
        <p:grpSpPr>
          <a:xfrm>
            <a:off x="4763852" y="1553600"/>
            <a:ext cx="2664296" cy="4683693"/>
            <a:chOff x="445712" y="1449040"/>
            <a:chExt cx="2113018" cy="3924176"/>
          </a:xfrm>
        </p:grpSpPr>
        <p:sp>
          <p:nvSpPr>
            <p:cNvPr id="6" name="Rounded Rectangle 7">
              <a:extLst>
                <a:ext uri="{FF2B5EF4-FFF2-40B4-BE49-F238E27FC236}">
                  <a16:creationId xmlns:a16="http://schemas.microsoft.com/office/drawing/2014/main" xmlns="" id="{A665FA86-6430-4D7E-ABCB-4F8C3E52E09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a16="http://schemas.microsoft.com/office/drawing/2014/main" xmlns="" id="{53DAFBD2-84EC-4D6B-80BE-DA211850906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10">
              <a:extLst>
                <a:ext uri="{FF2B5EF4-FFF2-40B4-BE49-F238E27FC236}">
                  <a16:creationId xmlns:a16="http://schemas.microsoft.com/office/drawing/2014/main" xmlns="" id="{78866A3A-5A93-49E6-8DE2-C98FC661D430}"/>
                </a:ext>
              </a:extLst>
            </p:cNvPr>
            <p:cNvGrpSpPr/>
            <p:nvPr userDrawn="1"/>
          </p:nvGrpSpPr>
          <p:grpSpPr>
            <a:xfrm>
              <a:off x="1407705" y="5045834"/>
              <a:ext cx="211967" cy="211967"/>
              <a:chOff x="1549420" y="5712364"/>
              <a:chExt cx="312583" cy="312583"/>
            </a:xfrm>
          </p:grpSpPr>
          <p:sp>
            <p:nvSpPr>
              <p:cNvPr id="9" name="Oval 11">
                <a:extLst>
                  <a:ext uri="{FF2B5EF4-FFF2-40B4-BE49-F238E27FC236}">
                    <a16:creationId xmlns:a16="http://schemas.microsoft.com/office/drawing/2014/main" xmlns="" id="{EB10029A-074D-4812-8AB6-62EF3ED7357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12">
                <a:extLst>
                  <a:ext uri="{FF2B5EF4-FFF2-40B4-BE49-F238E27FC236}">
                    <a16:creationId xmlns:a16="http://schemas.microsoft.com/office/drawing/2014/main" xmlns="" id="{BE572564-2A3A-45E0-93B7-2FB78757998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xmlns="" id="{242F8FDE-91AA-45DB-A05E-7507C27F30F6}"/>
              </a:ext>
            </a:extLst>
          </p:cNvPr>
          <p:cNvSpPr>
            <a:spLocks noGrp="1"/>
          </p:cNvSpPr>
          <p:nvPr>
            <p:ph type="pic" idx="11" hasCustomPrompt="1"/>
          </p:nvPr>
        </p:nvSpPr>
        <p:spPr>
          <a:xfrm>
            <a:off x="4951770" y="1965170"/>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7653891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7_Contents slide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9112FC24-B0BB-43AE-AB6F-2F8A6318C976}"/>
              </a:ext>
            </a:extLst>
          </p:cNvPr>
          <p:cNvGrpSpPr/>
          <p:nvPr userDrawn="1"/>
        </p:nvGrpSpPr>
        <p:grpSpPr>
          <a:xfrm flipH="1">
            <a:off x="486250" y="477136"/>
            <a:ext cx="11704320" cy="5935130"/>
            <a:chOff x="-161213" y="477136"/>
            <a:chExt cx="11704320" cy="5935130"/>
          </a:xfrm>
        </p:grpSpPr>
        <p:cxnSp>
          <p:nvCxnSpPr>
            <p:cNvPr id="5" name="Straight Connector 4">
              <a:extLst>
                <a:ext uri="{FF2B5EF4-FFF2-40B4-BE49-F238E27FC236}">
                  <a16:creationId xmlns:a16="http://schemas.microsoft.com/office/drawing/2014/main" xmlns="" id="{202B0099-32CD-4A9E-A010-EB75F1B7ADBC}"/>
                </a:ext>
              </a:extLst>
            </p:cNvPr>
            <p:cNvCxnSpPr>
              <a:cxnSpLocks/>
            </p:cNvCxnSpPr>
            <p:nvPr userDrawn="1"/>
          </p:nvCxnSpPr>
          <p:spPr>
            <a:xfrm flipH="1">
              <a:off x="-161213" y="477136"/>
              <a:ext cx="11704320"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66FFECB2-D63A-4DED-B565-1B5EC1C6DBCE}"/>
                </a:ext>
              </a:extLst>
            </p:cNvPr>
            <p:cNvCxnSpPr>
              <a:cxnSpLocks/>
            </p:cNvCxnSpPr>
            <p:nvPr userDrawn="1"/>
          </p:nvCxnSpPr>
          <p:spPr>
            <a:xfrm flipV="1">
              <a:off x="11543107" y="477136"/>
              <a:ext cx="0" cy="593513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8423856D-6F4B-428C-8039-92BC2469A811}"/>
                </a:ext>
              </a:extLst>
            </p:cNvPr>
            <p:cNvCxnSpPr>
              <a:cxnSpLocks/>
            </p:cNvCxnSpPr>
            <p:nvPr userDrawn="1"/>
          </p:nvCxnSpPr>
          <p:spPr>
            <a:xfrm flipH="1">
              <a:off x="-161213" y="6392850"/>
              <a:ext cx="11704320" cy="13272"/>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Picture Placeholder 3">
            <a:extLst>
              <a:ext uri="{FF2B5EF4-FFF2-40B4-BE49-F238E27FC236}">
                <a16:creationId xmlns:a16="http://schemas.microsoft.com/office/drawing/2014/main" xmlns="" id="{2913480D-83E6-465D-B9EC-FA0799699FB0}"/>
              </a:ext>
            </a:extLst>
          </p:cNvPr>
          <p:cNvSpPr>
            <a:spLocks noGrp="1"/>
          </p:cNvSpPr>
          <p:nvPr>
            <p:ph type="pic" sz="quarter" idx="41" hasCustomPrompt="1"/>
          </p:nvPr>
        </p:nvSpPr>
        <p:spPr>
          <a:xfrm>
            <a:off x="5268686" y="0"/>
            <a:ext cx="6923314" cy="6858000"/>
          </a:xfrm>
          <a:custGeom>
            <a:avLst/>
            <a:gdLst>
              <a:gd name="connsiteX0" fmla="*/ 1714500 w 6923314"/>
              <a:gd name="connsiteY0" fmla="*/ 0 h 6858000"/>
              <a:gd name="connsiteX1" fmla="*/ 6923314 w 6923314"/>
              <a:gd name="connsiteY1" fmla="*/ 0 h 6858000"/>
              <a:gd name="connsiteX2" fmla="*/ 6923314 w 6923314"/>
              <a:gd name="connsiteY2" fmla="*/ 1637212 h 6858000"/>
              <a:gd name="connsiteX3" fmla="*/ 5618117 w 6923314"/>
              <a:gd name="connsiteY3" fmla="*/ 6858000 h 6858000"/>
              <a:gd name="connsiteX4" fmla="*/ 0 w 692331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14" h="6858000">
                <a:moveTo>
                  <a:pt x="1714500" y="0"/>
                </a:moveTo>
                <a:lnTo>
                  <a:pt x="6923314" y="0"/>
                </a:lnTo>
                <a:lnTo>
                  <a:pt x="6923314" y="1637212"/>
                </a:lnTo>
                <a:lnTo>
                  <a:pt x="5618117" y="6858000"/>
                </a:lnTo>
                <a:lnTo>
                  <a:pt x="0" y="6858000"/>
                </a:lnTo>
                <a:close/>
              </a:path>
            </a:pathLst>
          </a:custGeom>
          <a:solidFill>
            <a:schemeClr val="bg1">
              <a:lumMod val="95000"/>
            </a:schemeClr>
          </a:solidFill>
        </p:spPr>
        <p:txBody>
          <a:bodyPr wrap="square" anchor="ctr">
            <a:noAutofit/>
          </a:bodyP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1998696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2_Images &amp; Contents">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xmlns="" id="{3CD10489-647D-4424-92F3-2E31185A69B8}"/>
              </a:ext>
            </a:extLst>
          </p:cNvPr>
          <p:cNvSpPr>
            <a:spLocks noGrp="1"/>
          </p:cNvSpPr>
          <p:nvPr>
            <p:ph type="pic" sz="quarter" idx="10" hasCustomPrompt="1"/>
          </p:nvPr>
        </p:nvSpPr>
        <p:spPr>
          <a:xfrm>
            <a:off x="4227514" y="0"/>
            <a:ext cx="7964489" cy="6858000"/>
          </a:xfrm>
          <a:custGeom>
            <a:avLst/>
            <a:gdLst>
              <a:gd name="connsiteX0" fmla="*/ 7895557 w 7964489"/>
              <a:gd name="connsiteY0" fmla="*/ 1035541 h 6858000"/>
              <a:gd name="connsiteX1" fmla="*/ 6561027 w 7964489"/>
              <a:gd name="connsiteY1" fmla="*/ 6858000 h 6858000"/>
              <a:gd name="connsiteX2" fmla="*/ 3421268 w 7964489"/>
              <a:gd name="connsiteY2" fmla="*/ 6858000 h 6858000"/>
              <a:gd name="connsiteX3" fmla="*/ 4816845 w 7964489"/>
              <a:gd name="connsiteY3" fmla="*/ 380744 h 6858000"/>
              <a:gd name="connsiteX4" fmla="*/ 3224260 w 7964489"/>
              <a:gd name="connsiteY4" fmla="*/ 6858000 h 6858000"/>
              <a:gd name="connsiteX5" fmla="*/ 0 w 7964489"/>
              <a:gd name="connsiteY5" fmla="*/ 6858000 h 6858000"/>
              <a:gd name="connsiteX6" fmla="*/ 5167647 w 7964489"/>
              <a:gd name="connsiteY6" fmla="*/ 0 h 6858000"/>
              <a:gd name="connsiteX7" fmla="*/ 7964489 w 7964489"/>
              <a:gd name="connsiteY7" fmla="*/ 0 h 6858000"/>
              <a:gd name="connsiteX8" fmla="*/ 7964489 w 7964489"/>
              <a:gd name="connsiteY8" fmla="*/ 581734 h 6858000"/>
              <a:gd name="connsiteX9" fmla="*/ 3748483 w 7964489"/>
              <a:gd name="connsiteY9" fmla="*/ 59826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4489" h="6858000">
                <a:moveTo>
                  <a:pt x="7895557" y="1035541"/>
                </a:moveTo>
                <a:lnTo>
                  <a:pt x="6561027" y="6858000"/>
                </a:lnTo>
                <a:lnTo>
                  <a:pt x="3421268" y="6858000"/>
                </a:lnTo>
                <a:close/>
                <a:moveTo>
                  <a:pt x="4816845" y="380744"/>
                </a:moveTo>
                <a:lnTo>
                  <a:pt x="3224260" y="6858000"/>
                </a:lnTo>
                <a:lnTo>
                  <a:pt x="0" y="6858000"/>
                </a:lnTo>
                <a:close/>
                <a:moveTo>
                  <a:pt x="5167647" y="0"/>
                </a:moveTo>
                <a:lnTo>
                  <a:pt x="7964489" y="0"/>
                </a:lnTo>
                <a:lnTo>
                  <a:pt x="7964489" y="581734"/>
                </a:lnTo>
                <a:lnTo>
                  <a:pt x="3748483" y="5982679"/>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1103392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3224287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xmlns=""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xmlns=""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xmlns=""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xmlns=""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0173921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a:prstGeom prst="rect">
            <a:avLst/>
          </a:prstGeom>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677334" y="2160589"/>
            <a:ext cx="8596668" cy="388077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EA01132F-AEB5-4614-A365-0BA9BFEAA251}" type="datetimeFigureOut">
              <a:rPr lang="en-IN" smtClean="0"/>
              <a:t>11-05-2020</a:t>
            </a:fld>
            <a:endParaRPr lang="en-IN"/>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AE39B437-E038-429F-B5B0-E83D2C669ABB}" type="slidenum">
              <a:rPr lang="en-IN" smtClean="0"/>
              <a:t>‹#›</a:t>
            </a:fld>
            <a:endParaRPr lang="en-IN"/>
          </a:p>
        </p:txBody>
      </p:sp>
    </p:spTree>
    <p:extLst>
      <p:ext uri="{BB962C8B-B14F-4D97-AF65-F5344CB8AC3E}">
        <p14:creationId xmlns:p14="http://schemas.microsoft.com/office/powerpoint/2010/main" val="14175184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86968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926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1024128" y="2286000"/>
            <a:ext cx="9720073" cy="402336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24129" y="6470704"/>
            <a:ext cx="2154143" cy="274320"/>
          </a:xfrm>
          <a:prstGeom prst="rect">
            <a:avLst/>
          </a:prstGeom>
        </p:spPr>
        <p:txBody>
          <a:bodyPr/>
          <a:lstStyle/>
          <a:p>
            <a:fld id="{EA01132F-AEB5-4614-A365-0BA9BFEAA251}" type="datetimeFigureOut">
              <a:rPr lang="en-IN" smtClean="0"/>
              <a:t>11-05-2020</a:t>
            </a:fld>
            <a:endParaRPr lang="en-IN"/>
          </a:p>
        </p:txBody>
      </p:sp>
      <p:sp>
        <p:nvSpPr>
          <p:cNvPr id="5" name="Footer Placeholder 4"/>
          <p:cNvSpPr>
            <a:spLocks noGrp="1"/>
          </p:cNvSpPr>
          <p:nvPr>
            <p:ph type="ftr" sz="quarter" idx="11"/>
          </p:nvPr>
        </p:nvSpPr>
        <p:spPr>
          <a:xfrm>
            <a:off x="4842932" y="6470704"/>
            <a:ext cx="5901459" cy="274320"/>
          </a:xfrm>
          <a:prstGeom prst="rect">
            <a:avLst/>
          </a:prstGeom>
        </p:spPr>
        <p:txBody>
          <a:bodyPr/>
          <a:lstStyle/>
          <a:p>
            <a:endParaRPr lang="en-IN"/>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AE39B437-E038-429F-B5B0-E83D2C669ABB}" type="slidenum">
              <a:rPr lang="en-IN" smtClean="0"/>
              <a:t>‹#›</a:t>
            </a:fld>
            <a:endParaRPr lang="en-IN"/>
          </a:p>
        </p:txBody>
      </p:sp>
    </p:spTree>
    <p:extLst>
      <p:ext uri="{BB962C8B-B14F-4D97-AF65-F5344CB8AC3E}">
        <p14:creationId xmlns:p14="http://schemas.microsoft.com/office/powerpoint/2010/main" val="2324394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58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xmlns=""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a16="http://schemas.microsoft.com/office/drawing/2014/main" xmlns=""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a16="http://schemas.microsoft.com/office/drawing/2014/main" xmlns=""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a16="http://schemas.microsoft.com/office/drawing/2014/main" xmlns=""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a16="http://schemas.microsoft.com/office/drawing/2014/main" xmlns=""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a16="http://schemas.microsoft.com/office/drawing/2014/main" xmlns=""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57747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747" r:id="rId3"/>
    <p:sldLayoutId id="2147483748" r:id="rId4"/>
    <p:sldLayoutId id="2147483749" r:id="rId5"/>
    <p:sldLayoutId id="2147483750" r:id="rId6"/>
    <p:sldLayoutId id="214748375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5" r:id="rId5"/>
    <p:sldLayoutId id="2147483671" r:id="rId6"/>
    <p:sldLayoutId id="2147483672" r:id="rId7"/>
    <p:sldLayoutId id="2147483673" r:id="rId8"/>
    <p:sldLayoutId id="2147483674" r:id="rId9"/>
    <p:sldLayoutId id="2147483676" r:id="rId10"/>
    <p:sldLayoutId id="2147483665" r:id="rId11"/>
    <p:sldLayoutId id="2147483677" r:id="rId12"/>
    <p:sldLayoutId id="2147483679" r:id="rId13"/>
    <p:sldLayoutId id="2147483681" r:id="rId14"/>
    <p:sldLayoutId id="2147483680" r:id="rId15"/>
    <p:sldLayoutId id="2147483678" r:id="rId16"/>
    <p:sldLayoutId id="2147483682" r:id="rId17"/>
    <p:sldLayoutId id="2147483683" r:id="rId18"/>
    <p:sldLayoutId id="2147483660" r:id="rId19"/>
    <p:sldLayoutId id="2147483659" r:id="rId20"/>
    <p:sldLayoutId id="2147483684"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CE2BF505-7DE6-4F49-BE53-8357C3CFAD67}"/>
              </a:ext>
            </a:extLst>
          </p:cNvPr>
          <p:cNvGrpSpPr/>
          <p:nvPr/>
        </p:nvGrpSpPr>
        <p:grpSpPr>
          <a:xfrm>
            <a:off x="10046387" y="194480"/>
            <a:ext cx="1684599" cy="413563"/>
            <a:chOff x="864753" y="5755727"/>
            <a:chExt cx="1544830" cy="413563"/>
          </a:xfrm>
        </p:grpSpPr>
        <p:sp>
          <p:nvSpPr>
            <p:cNvPr id="9" name="Rounded Rectangle 7">
              <a:extLst>
                <a:ext uri="{FF2B5EF4-FFF2-40B4-BE49-F238E27FC236}">
                  <a16:creationId xmlns:a16="http://schemas.microsoft.com/office/drawing/2014/main" xmlns="" id="{76510AC1-6796-4AAE-826B-82E3C6C83F08}"/>
                </a:ext>
              </a:extLst>
            </p:cNvPr>
            <p:cNvSpPr/>
            <p:nvPr/>
          </p:nvSpPr>
          <p:spPr>
            <a:xfrm>
              <a:off x="864753" y="5755727"/>
              <a:ext cx="1544830" cy="413563"/>
            </a:xfrm>
            <a:prstGeom prst="roundRect">
              <a:avLst>
                <a:gd name="adj" fmla="val 50000"/>
              </a:avLst>
            </a:prstGeom>
            <a:solidFill>
              <a:schemeClr val="bg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Freeform: Shape 9">
              <a:extLst>
                <a:ext uri="{FF2B5EF4-FFF2-40B4-BE49-F238E27FC236}">
                  <a16:creationId xmlns:a16="http://schemas.microsoft.com/office/drawing/2014/main" xmlns="" id="{1AA9B7A6-AA04-48A1-8F03-8478DA0AB4E2}"/>
                </a:ext>
              </a:extLst>
            </p:cNvPr>
            <p:cNvSpPr/>
            <p:nvPr/>
          </p:nvSpPr>
          <p:spPr>
            <a:xfrm>
              <a:off x="1584900" y="5839450"/>
              <a:ext cx="493113" cy="238870"/>
            </a:xfrm>
            <a:custGeom>
              <a:avLst/>
              <a:gdLst>
                <a:gd name="connsiteX0" fmla="*/ 208619 w 476008"/>
                <a:gd name="connsiteY0" fmla="*/ 31142 h 184091"/>
                <a:gd name="connsiteX1" fmla="*/ 208619 w 476008"/>
                <a:gd name="connsiteY1" fmla="*/ 83381 h 184091"/>
                <a:gd name="connsiteX2" fmla="*/ 228962 w 476008"/>
                <a:gd name="connsiteY2" fmla="*/ 83381 h 184091"/>
                <a:gd name="connsiteX3" fmla="*/ 258347 w 476008"/>
                <a:gd name="connsiteY3" fmla="*/ 80493 h 184091"/>
                <a:gd name="connsiteX4" fmla="*/ 269962 w 476008"/>
                <a:gd name="connsiteY4" fmla="*/ 71452 h 184091"/>
                <a:gd name="connsiteX5" fmla="*/ 274169 w 476008"/>
                <a:gd name="connsiteY5" fmla="*/ 57136 h 184091"/>
                <a:gd name="connsiteX6" fmla="*/ 268267 w 476008"/>
                <a:gd name="connsiteY6" fmla="*/ 40560 h 184091"/>
                <a:gd name="connsiteX7" fmla="*/ 253324 w 476008"/>
                <a:gd name="connsiteY7" fmla="*/ 32398 h 184091"/>
                <a:gd name="connsiteX8" fmla="*/ 226576 w 476008"/>
                <a:gd name="connsiteY8" fmla="*/ 31142 h 184091"/>
                <a:gd name="connsiteX9" fmla="*/ 37169 w 476008"/>
                <a:gd name="connsiteY9" fmla="*/ 31142 h 184091"/>
                <a:gd name="connsiteX10" fmla="*/ 37169 w 476008"/>
                <a:gd name="connsiteY10" fmla="*/ 83381 h 184091"/>
                <a:gd name="connsiteX11" fmla="*/ 57512 w 476008"/>
                <a:gd name="connsiteY11" fmla="*/ 83381 h 184091"/>
                <a:gd name="connsiteX12" fmla="*/ 86897 w 476008"/>
                <a:gd name="connsiteY12" fmla="*/ 80493 h 184091"/>
                <a:gd name="connsiteX13" fmla="*/ 98512 w 476008"/>
                <a:gd name="connsiteY13" fmla="*/ 71452 h 184091"/>
                <a:gd name="connsiteX14" fmla="*/ 102719 w 476008"/>
                <a:gd name="connsiteY14" fmla="*/ 57136 h 184091"/>
                <a:gd name="connsiteX15" fmla="*/ 96817 w 476008"/>
                <a:gd name="connsiteY15" fmla="*/ 40560 h 184091"/>
                <a:gd name="connsiteX16" fmla="*/ 81874 w 476008"/>
                <a:gd name="connsiteY16" fmla="*/ 32398 h 184091"/>
                <a:gd name="connsiteX17" fmla="*/ 55126 w 476008"/>
                <a:gd name="connsiteY17" fmla="*/ 31142 h 184091"/>
                <a:gd name="connsiteX18" fmla="*/ 329714 w 476008"/>
                <a:gd name="connsiteY18" fmla="*/ 0 h 184091"/>
                <a:gd name="connsiteX19" fmla="*/ 476008 w 476008"/>
                <a:gd name="connsiteY19" fmla="*/ 0 h 184091"/>
                <a:gd name="connsiteX20" fmla="*/ 476008 w 476008"/>
                <a:gd name="connsiteY20" fmla="*/ 31142 h 184091"/>
                <a:gd name="connsiteX21" fmla="*/ 421509 w 476008"/>
                <a:gd name="connsiteY21" fmla="*/ 31142 h 184091"/>
                <a:gd name="connsiteX22" fmla="*/ 421509 w 476008"/>
                <a:gd name="connsiteY22" fmla="*/ 184091 h 184091"/>
                <a:gd name="connsiteX23" fmla="*/ 384339 w 476008"/>
                <a:gd name="connsiteY23" fmla="*/ 184091 h 184091"/>
                <a:gd name="connsiteX24" fmla="*/ 384339 w 476008"/>
                <a:gd name="connsiteY24" fmla="*/ 31142 h 184091"/>
                <a:gd name="connsiteX25" fmla="*/ 329714 w 476008"/>
                <a:gd name="connsiteY25" fmla="*/ 31142 h 184091"/>
                <a:gd name="connsiteX26" fmla="*/ 171450 w 476008"/>
                <a:gd name="connsiteY26" fmla="*/ 0 h 184091"/>
                <a:gd name="connsiteX27" fmla="*/ 231097 w 476008"/>
                <a:gd name="connsiteY27" fmla="*/ 0 h 184091"/>
                <a:gd name="connsiteX28" fmla="*/ 275299 w 476008"/>
                <a:gd name="connsiteY28" fmla="*/ 2763 h 184091"/>
                <a:gd name="connsiteX29" fmla="*/ 301795 w 476008"/>
                <a:gd name="connsiteY29" fmla="*/ 20783 h 184091"/>
                <a:gd name="connsiteX30" fmla="*/ 312469 w 476008"/>
                <a:gd name="connsiteY30" fmla="*/ 56634 h 184091"/>
                <a:gd name="connsiteX31" fmla="*/ 306316 w 476008"/>
                <a:gd name="connsiteY31" fmla="*/ 85139 h 184091"/>
                <a:gd name="connsiteX32" fmla="*/ 290682 w 476008"/>
                <a:gd name="connsiteY32" fmla="*/ 103285 h 184091"/>
                <a:gd name="connsiteX33" fmla="*/ 271406 w 476008"/>
                <a:gd name="connsiteY33" fmla="*/ 112012 h 184091"/>
                <a:gd name="connsiteX34" fmla="*/ 232855 w 476008"/>
                <a:gd name="connsiteY34" fmla="*/ 114649 h 184091"/>
                <a:gd name="connsiteX35" fmla="*/ 208619 w 476008"/>
                <a:gd name="connsiteY35" fmla="*/ 114649 h 184091"/>
                <a:gd name="connsiteX36" fmla="*/ 208619 w 476008"/>
                <a:gd name="connsiteY36" fmla="*/ 184091 h 184091"/>
                <a:gd name="connsiteX37" fmla="*/ 171450 w 476008"/>
                <a:gd name="connsiteY37" fmla="*/ 184091 h 184091"/>
                <a:gd name="connsiteX38" fmla="*/ 0 w 476008"/>
                <a:gd name="connsiteY38" fmla="*/ 0 h 184091"/>
                <a:gd name="connsiteX39" fmla="*/ 59647 w 476008"/>
                <a:gd name="connsiteY39" fmla="*/ 0 h 184091"/>
                <a:gd name="connsiteX40" fmla="*/ 103849 w 476008"/>
                <a:gd name="connsiteY40" fmla="*/ 2763 h 184091"/>
                <a:gd name="connsiteX41" fmla="*/ 130345 w 476008"/>
                <a:gd name="connsiteY41" fmla="*/ 20783 h 184091"/>
                <a:gd name="connsiteX42" fmla="*/ 141019 w 476008"/>
                <a:gd name="connsiteY42" fmla="*/ 56634 h 184091"/>
                <a:gd name="connsiteX43" fmla="*/ 134866 w 476008"/>
                <a:gd name="connsiteY43" fmla="*/ 85139 h 184091"/>
                <a:gd name="connsiteX44" fmla="*/ 119232 w 476008"/>
                <a:gd name="connsiteY44" fmla="*/ 103285 h 184091"/>
                <a:gd name="connsiteX45" fmla="*/ 99956 w 476008"/>
                <a:gd name="connsiteY45" fmla="*/ 112012 h 184091"/>
                <a:gd name="connsiteX46" fmla="*/ 61405 w 476008"/>
                <a:gd name="connsiteY46" fmla="*/ 114649 h 184091"/>
                <a:gd name="connsiteX47" fmla="*/ 37169 w 476008"/>
                <a:gd name="connsiteY47" fmla="*/ 114649 h 184091"/>
                <a:gd name="connsiteX48" fmla="*/ 37169 w 476008"/>
                <a:gd name="connsiteY48" fmla="*/ 184091 h 184091"/>
                <a:gd name="connsiteX49" fmla="*/ 0 w 476008"/>
                <a:gd name="connsiteY49" fmla="*/ 184091 h 18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008" h="184091">
                  <a:moveTo>
                    <a:pt x="208619" y="31142"/>
                  </a:moveTo>
                  <a:lnTo>
                    <a:pt x="208619" y="83381"/>
                  </a:lnTo>
                  <a:lnTo>
                    <a:pt x="228962" y="83381"/>
                  </a:lnTo>
                  <a:cubicBezTo>
                    <a:pt x="243613" y="83381"/>
                    <a:pt x="253407" y="82418"/>
                    <a:pt x="258347" y="80493"/>
                  </a:cubicBezTo>
                  <a:cubicBezTo>
                    <a:pt x="263286" y="78567"/>
                    <a:pt x="267158" y="75554"/>
                    <a:pt x="269962" y="71452"/>
                  </a:cubicBezTo>
                  <a:cubicBezTo>
                    <a:pt x="272767" y="67350"/>
                    <a:pt x="274169" y="62578"/>
                    <a:pt x="274169" y="57136"/>
                  </a:cubicBezTo>
                  <a:cubicBezTo>
                    <a:pt x="274169" y="50439"/>
                    <a:pt x="272202" y="44914"/>
                    <a:pt x="268267" y="40560"/>
                  </a:cubicBezTo>
                  <a:cubicBezTo>
                    <a:pt x="264332" y="36207"/>
                    <a:pt x="259351" y="33486"/>
                    <a:pt x="253324" y="32398"/>
                  </a:cubicBezTo>
                  <a:cubicBezTo>
                    <a:pt x="248887" y="31561"/>
                    <a:pt x="239971" y="31142"/>
                    <a:pt x="226576" y="31142"/>
                  </a:cubicBezTo>
                  <a:close/>
                  <a:moveTo>
                    <a:pt x="37169" y="31142"/>
                  </a:moveTo>
                  <a:lnTo>
                    <a:pt x="37169" y="83381"/>
                  </a:lnTo>
                  <a:lnTo>
                    <a:pt x="57512" y="83381"/>
                  </a:lnTo>
                  <a:cubicBezTo>
                    <a:pt x="72163" y="83381"/>
                    <a:pt x="81957" y="82418"/>
                    <a:pt x="86897" y="80493"/>
                  </a:cubicBezTo>
                  <a:cubicBezTo>
                    <a:pt x="91836" y="78567"/>
                    <a:pt x="95708" y="75554"/>
                    <a:pt x="98512" y="71452"/>
                  </a:cubicBezTo>
                  <a:cubicBezTo>
                    <a:pt x="101317" y="67350"/>
                    <a:pt x="102719" y="62578"/>
                    <a:pt x="102719" y="57136"/>
                  </a:cubicBezTo>
                  <a:cubicBezTo>
                    <a:pt x="102719" y="50439"/>
                    <a:pt x="100752" y="44914"/>
                    <a:pt x="96817" y="40560"/>
                  </a:cubicBezTo>
                  <a:cubicBezTo>
                    <a:pt x="92882" y="36207"/>
                    <a:pt x="87901" y="33486"/>
                    <a:pt x="81874" y="32398"/>
                  </a:cubicBezTo>
                  <a:cubicBezTo>
                    <a:pt x="77437" y="31561"/>
                    <a:pt x="68521" y="31142"/>
                    <a:pt x="55126" y="31142"/>
                  </a:cubicBezTo>
                  <a:close/>
                  <a:moveTo>
                    <a:pt x="329714" y="0"/>
                  </a:moveTo>
                  <a:lnTo>
                    <a:pt x="476008" y="0"/>
                  </a:lnTo>
                  <a:lnTo>
                    <a:pt x="476008" y="31142"/>
                  </a:lnTo>
                  <a:lnTo>
                    <a:pt x="421509" y="31142"/>
                  </a:lnTo>
                  <a:lnTo>
                    <a:pt x="421509" y="184091"/>
                  </a:lnTo>
                  <a:lnTo>
                    <a:pt x="384339" y="184091"/>
                  </a:lnTo>
                  <a:lnTo>
                    <a:pt x="384339" y="31142"/>
                  </a:lnTo>
                  <a:lnTo>
                    <a:pt x="329714" y="31142"/>
                  </a:lnTo>
                  <a:close/>
                  <a:moveTo>
                    <a:pt x="171450" y="0"/>
                  </a:moveTo>
                  <a:lnTo>
                    <a:pt x="231097" y="0"/>
                  </a:lnTo>
                  <a:cubicBezTo>
                    <a:pt x="253700" y="0"/>
                    <a:pt x="268434" y="921"/>
                    <a:pt x="275299" y="2763"/>
                  </a:cubicBezTo>
                  <a:cubicBezTo>
                    <a:pt x="285847" y="5525"/>
                    <a:pt x="294679" y="11532"/>
                    <a:pt x="301795" y="20783"/>
                  </a:cubicBezTo>
                  <a:cubicBezTo>
                    <a:pt x="308911" y="30033"/>
                    <a:pt x="312469" y="41984"/>
                    <a:pt x="312469" y="56634"/>
                  </a:cubicBezTo>
                  <a:cubicBezTo>
                    <a:pt x="312469" y="67936"/>
                    <a:pt x="310418" y="77437"/>
                    <a:pt x="306316" y="85139"/>
                  </a:cubicBezTo>
                  <a:cubicBezTo>
                    <a:pt x="302214" y="92841"/>
                    <a:pt x="297002" y="98889"/>
                    <a:pt x="290682" y="103285"/>
                  </a:cubicBezTo>
                  <a:cubicBezTo>
                    <a:pt x="284361" y="107680"/>
                    <a:pt x="277936" y="110589"/>
                    <a:pt x="271406" y="112012"/>
                  </a:cubicBezTo>
                  <a:cubicBezTo>
                    <a:pt x="262532" y="113770"/>
                    <a:pt x="249682" y="114649"/>
                    <a:pt x="232855" y="114649"/>
                  </a:cubicBezTo>
                  <a:lnTo>
                    <a:pt x="208619" y="114649"/>
                  </a:lnTo>
                  <a:lnTo>
                    <a:pt x="208619" y="184091"/>
                  </a:lnTo>
                  <a:lnTo>
                    <a:pt x="171450" y="184091"/>
                  </a:lnTo>
                  <a:close/>
                  <a:moveTo>
                    <a:pt x="0" y="0"/>
                  </a:moveTo>
                  <a:lnTo>
                    <a:pt x="59647" y="0"/>
                  </a:lnTo>
                  <a:cubicBezTo>
                    <a:pt x="82250" y="0"/>
                    <a:pt x="96984" y="921"/>
                    <a:pt x="103849" y="2763"/>
                  </a:cubicBezTo>
                  <a:cubicBezTo>
                    <a:pt x="114397" y="5525"/>
                    <a:pt x="123229" y="11532"/>
                    <a:pt x="130345" y="20783"/>
                  </a:cubicBezTo>
                  <a:cubicBezTo>
                    <a:pt x="137461" y="30033"/>
                    <a:pt x="141019" y="41984"/>
                    <a:pt x="141019" y="56634"/>
                  </a:cubicBezTo>
                  <a:cubicBezTo>
                    <a:pt x="141019" y="67936"/>
                    <a:pt x="138968" y="77437"/>
                    <a:pt x="134866" y="85139"/>
                  </a:cubicBezTo>
                  <a:cubicBezTo>
                    <a:pt x="130764" y="92841"/>
                    <a:pt x="125552" y="98889"/>
                    <a:pt x="119232" y="103285"/>
                  </a:cubicBezTo>
                  <a:cubicBezTo>
                    <a:pt x="112911" y="107680"/>
                    <a:pt x="106486" y="110589"/>
                    <a:pt x="99956" y="112012"/>
                  </a:cubicBezTo>
                  <a:cubicBezTo>
                    <a:pt x="91082" y="113770"/>
                    <a:pt x="78232" y="114649"/>
                    <a:pt x="61405" y="114649"/>
                  </a:cubicBezTo>
                  <a:lnTo>
                    <a:pt x="37169" y="114649"/>
                  </a:lnTo>
                  <a:lnTo>
                    <a:pt x="37169" y="184091"/>
                  </a:lnTo>
                  <a:lnTo>
                    <a:pt x="0" y="1840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xmlns="" id="{9B1FA3CF-9802-4908-BF1F-FFF6919AFED7}"/>
                </a:ext>
              </a:extLst>
            </p:cNvPr>
            <p:cNvSpPr/>
            <p:nvPr/>
          </p:nvSpPr>
          <p:spPr>
            <a:xfrm>
              <a:off x="1095829" y="5851239"/>
              <a:ext cx="164495" cy="228600"/>
            </a:xfrm>
            <a:custGeom>
              <a:avLst/>
              <a:gdLst>
                <a:gd name="connsiteX0" fmla="*/ 0 w 164495"/>
                <a:gd name="connsiteY0" fmla="*/ 208038 h 212876"/>
                <a:gd name="connsiteX1" fmla="*/ 79828 w 164495"/>
                <a:gd name="connsiteY1" fmla="*/ 0 h 212876"/>
                <a:gd name="connsiteX2" fmla="*/ 164495 w 164495"/>
                <a:gd name="connsiteY2" fmla="*/ 212876 h 212876"/>
              </a:gdLst>
              <a:ahLst/>
              <a:cxnLst>
                <a:cxn ang="0">
                  <a:pos x="connsiteX0" y="connsiteY0"/>
                </a:cxn>
                <a:cxn ang="0">
                  <a:pos x="connsiteX1" y="connsiteY1"/>
                </a:cxn>
                <a:cxn ang="0">
                  <a:pos x="connsiteX2" y="connsiteY2"/>
                </a:cxn>
              </a:cxnLst>
              <a:rect l="l" t="t" r="r" b="b"/>
              <a:pathLst>
                <a:path w="164495" h="212876">
                  <a:moveTo>
                    <a:pt x="0" y="208038"/>
                  </a:moveTo>
                  <a:lnTo>
                    <a:pt x="79828" y="0"/>
                  </a:lnTo>
                  <a:lnTo>
                    <a:pt x="164495" y="212876"/>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xmlns="" id="{D67BCD5F-023B-4928-A8BA-960BE01DD3FA}"/>
                </a:ext>
              </a:extLst>
            </p:cNvPr>
            <p:cNvSpPr/>
            <p:nvPr/>
          </p:nvSpPr>
          <p:spPr>
            <a:xfrm>
              <a:off x="130155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C9E83D94-2B8F-4267-A14B-28F4B1D232E9}"/>
                </a:ext>
              </a:extLst>
            </p:cNvPr>
            <p:cNvSpPr/>
            <p:nvPr/>
          </p:nvSpPr>
          <p:spPr>
            <a:xfrm>
              <a:off x="144438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xmlns="" id="{A09FB9A1-EA5C-4B9A-9354-78F7C28542B6}"/>
                </a:ext>
              </a:extLst>
            </p:cNvPr>
            <p:cNvSpPr/>
            <p:nvPr/>
          </p:nvSpPr>
          <p:spPr>
            <a:xfrm>
              <a:off x="2040716" y="6018447"/>
              <a:ext cx="200512" cy="61391"/>
            </a:xfrm>
            <a:custGeom>
              <a:avLst/>
              <a:gdLst>
                <a:gd name="connsiteX0" fmla="*/ 0 w 253314"/>
                <a:gd name="connsiteY0" fmla="*/ 61903 h 77558"/>
                <a:gd name="connsiteX1" fmla="*/ 14375 w 253314"/>
                <a:gd name="connsiteY1" fmla="*/ 61903 h 77558"/>
                <a:gd name="connsiteX2" fmla="*/ 14375 w 253314"/>
                <a:gd name="connsiteY2" fmla="*/ 76279 h 77558"/>
                <a:gd name="connsiteX3" fmla="*/ 0 w 253314"/>
                <a:gd name="connsiteY3" fmla="*/ 76279 h 77558"/>
                <a:gd name="connsiteX4" fmla="*/ 138233 w 253314"/>
                <a:gd name="connsiteY4" fmla="*/ 12944 h 77558"/>
                <a:gd name="connsiteX5" fmla="*/ 123141 w 253314"/>
                <a:gd name="connsiteY5" fmla="*/ 19364 h 77558"/>
                <a:gd name="connsiteX6" fmla="*/ 117411 w 253314"/>
                <a:gd name="connsiteY6" fmla="*/ 38728 h 77558"/>
                <a:gd name="connsiteX7" fmla="*/ 123294 w 253314"/>
                <a:gd name="connsiteY7" fmla="*/ 58041 h 77558"/>
                <a:gd name="connsiteX8" fmla="*/ 138233 w 253314"/>
                <a:gd name="connsiteY8" fmla="*/ 64615 h 77558"/>
                <a:gd name="connsiteX9" fmla="*/ 153095 w 253314"/>
                <a:gd name="connsiteY9" fmla="*/ 58092 h 77558"/>
                <a:gd name="connsiteX10" fmla="*/ 158902 w 253314"/>
                <a:gd name="connsiteY10" fmla="*/ 38523 h 77558"/>
                <a:gd name="connsiteX11" fmla="*/ 153248 w 253314"/>
                <a:gd name="connsiteY11" fmla="*/ 19287 h 77558"/>
                <a:gd name="connsiteX12" fmla="*/ 138233 w 253314"/>
                <a:gd name="connsiteY12" fmla="*/ 12944 h 77558"/>
                <a:gd name="connsiteX13" fmla="*/ 180872 w 253314"/>
                <a:gd name="connsiteY13" fmla="*/ 1279 h 77558"/>
                <a:gd name="connsiteX14" fmla="*/ 203536 w 253314"/>
                <a:gd name="connsiteY14" fmla="*/ 1279 h 77558"/>
                <a:gd name="connsiteX15" fmla="*/ 217144 w 253314"/>
                <a:gd name="connsiteY15" fmla="*/ 52439 h 77558"/>
                <a:gd name="connsiteX16" fmla="*/ 230599 w 253314"/>
                <a:gd name="connsiteY16" fmla="*/ 1279 h 77558"/>
                <a:gd name="connsiteX17" fmla="*/ 253314 w 253314"/>
                <a:gd name="connsiteY17" fmla="*/ 1279 h 77558"/>
                <a:gd name="connsiteX18" fmla="*/ 253314 w 253314"/>
                <a:gd name="connsiteY18" fmla="*/ 76279 h 77558"/>
                <a:gd name="connsiteX19" fmla="*/ 239245 w 253314"/>
                <a:gd name="connsiteY19" fmla="*/ 76279 h 77558"/>
                <a:gd name="connsiteX20" fmla="*/ 239245 w 253314"/>
                <a:gd name="connsiteY20" fmla="*/ 17241 h 77558"/>
                <a:gd name="connsiteX21" fmla="*/ 224358 w 253314"/>
                <a:gd name="connsiteY21" fmla="*/ 76279 h 77558"/>
                <a:gd name="connsiteX22" fmla="*/ 209778 w 253314"/>
                <a:gd name="connsiteY22" fmla="*/ 76279 h 77558"/>
                <a:gd name="connsiteX23" fmla="*/ 194941 w 253314"/>
                <a:gd name="connsiteY23" fmla="*/ 17241 h 77558"/>
                <a:gd name="connsiteX24" fmla="*/ 194941 w 253314"/>
                <a:gd name="connsiteY24" fmla="*/ 76279 h 77558"/>
                <a:gd name="connsiteX25" fmla="*/ 180872 w 253314"/>
                <a:gd name="connsiteY25" fmla="*/ 76279 h 77558"/>
                <a:gd name="connsiteX26" fmla="*/ 138080 w 253314"/>
                <a:gd name="connsiteY26" fmla="*/ 0 h 77558"/>
                <a:gd name="connsiteX27" fmla="*/ 164606 w 253314"/>
                <a:gd name="connsiteY27" fmla="*/ 10283 h 77558"/>
                <a:gd name="connsiteX28" fmla="*/ 174556 w 253314"/>
                <a:gd name="connsiteY28" fmla="*/ 38882 h 77558"/>
                <a:gd name="connsiteX29" fmla="*/ 164683 w 253314"/>
                <a:gd name="connsiteY29" fmla="*/ 67301 h 77558"/>
                <a:gd name="connsiteX30" fmla="*/ 138284 w 253314"/>
                <a:gd name="connsiteY30" fmla="*/ 77558 h 77558"/>
                <a:gd name="connsiteX31" fmla="*/ 111681 w 253314"/>
                <a:gd name="connsiteY31" fmla="*/ 67352 h 77558"/>
                <a:gd name="connsiteX32" fmla="*/ 101807 w 253314"/>
                <a:gd name="connsiteY32" fmla="*/ 39240 h 77558"/>
                <a:gd name="connsiteX33" fmla="*/ 105235 w 253314"/>
                <a:gd name="connsiteY33" fmla="*/ 20004 h 77558"/>
                <a:gd name="connsiteX34" fmla="*/ 112218 w 253314"/>
                <a:gd name="connsiteY34" fmla="*/ 9721 h 77558"/>
                <a:gd name="connsiteX35" fmla="*/ 121913 w 253314"/>
                <a:gd name="connsiteY35" fmla="*/ 2967 h 77558"/>
                <a:gd name="connsiteX36" fmla="*/ 138080 w 253314"/>
                <a:gd name="connsiteY36" fmla="*/ 0 h 77558"/>
                <a:gd name="connsiteX37" fmla="*/ 61112 w 253314"/>
                <a:gd name="connsiteY37" fmla="*/ 0 h 77558"/>
                <a:gd name="connsiteX38" fmla="*/ 83469 w 253314"/>
                <a:gd name="connsiteY38" fmla="*/ 8135 h 77558"/>
                <a:gd name="connsiteX39" fmla="*/ 91143 w 253314"/>
                <a:gd name="connsiteY39" fmla="*/ 21948 h 77558"/>
                <a:gd name="connsiteX40" fmla="*/ 76153 w 253314"/>
                <a:gd name="connsiteY40" fmla="*/ 25529 h 77558"/>
                <a:gd name="connsiteX41" fmla="*/ 70602 w 253314"/>
                <a:gd name="connsiteY41" fmla="*/ 16320 h 77558"/>
                <a:gd name="connsiteX42" fmla="*/ 60345 w 253314"/>
                <a:gd name="connsiteY42" fmla="*/ 12944 h 77558"/>
                <a:gd name="connsiteX43" fmla="*/ 46813 w 253314"/>
                <a:gd name="connsiteY43" fmla="*/ 18929 h 77558"/>
                <a:gd name="connsiteX44" fmla="*/ 41620 w 253314"/>
                <a:gd name="connsiteY44" fmla="*/ 38319 h 77558"/>
                <a:gd name="connsiteX45" fmla="*/ 46736 w 253314"/>
                <a:gd name="connsiteY45" fmla="*/ 58578 h 77558"/>
                <a:gd name="connsiteX46" fmla="*/ 60038 w 253314"/>
                <a:gd name="connsiteY46" fmla="*/ 64615 h 77558"/>
                <a:gd name="connsiteX47" fmla="*/ 70423 w 253314"/>
                <a:gd name="connsiteY47" fmla="*/ 60778 h 77558"/>
                <a:gd name="connsiteX48" fmla="*/ 76665 w 253314"/>
                <a:gd name="connsiteY48" fmla="*/ 48704 h 77558"/>
                <a:gd name="connsiteX49" fmla="*/ 91348 w 253314"/>
                <a:gd name="connsiteY49" fmla="*/ 53360 h 77558"/>
                <a:gd name="connsiteX50" fmla="*/ 80118 w 253314"/>
                <a:gd name="connsiteY50" fmla="*/ 71598 h 77558"/>
                <a:gd name="connsiteX51" fmla="*/ 60191 w 253314"/>
                <a:gd name="connsiteY51" fmla="*/ 77558 h 77558"/>
                <a:gd name="connsiteX52" fmla="*/ 35635 w 253314"/>
                <a:gd name="connsiteY52" fmla="*/ 67352 h 77558"/>
                <a:gd name="connsiteX53" fmla="*/ 26017 w 253314"/>
                <a:gd name="connsiteY53" fmla="*/ 39444 h 77558"/>
                <a:gd name="connsiteX54" fmla="*/ 35686 w 253314"/>
                <a:gd name="connsiteY54" fmla="*/ 10360 h 77558"/>
                <a:gd name="connsiteX55" fmla="*/ 61112 w 253314"/>
                <a:gd name="connsiteY55" fmla="*/ 0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3314" h="77558">
                  <a:moveTo>
                    <a:pt x="0" y="61903"/>
                  </a:moveTo>
                  <a:lnTo>
                    <a:pt x="14375" y="61903"/>
                  </a:lnTo>
                  <a:lnTo>
                    <a:pt x="14375" y="76279"/>
                  </a:lnTo>
                  <a:lnTo>
                    <a:pt x="0" y="76279"/>
                  </a:lnTo>
                  <a:close/>
                  <a:moveTo>
                    <a:pt x="138233" y="12944"/>
                  </a:moveTo>
                  <a:cubicBezTo>
                    <a:pt x="131992" y="12944"/>
                    <a:pt x="126961" y="15084"/>
                    <a:pt x="123141" y="19364"/>
                  </a:cubicBezTo>
                  <a:cubicBezTo>
                    <a:pt x="119321" y="23644"/>
                    <a:pt x="117411" y="30099"/>
                    <a:pt x="117411" y="38728"/>
                  </a:cubicBezTo>
                  <a:cubicBezTo>
                    <a:pt x="117411" y="47221"/>
                    <a:pt x="119372" y="53658"/>
                    <a:pt x="123294" y="58041"/>
                  </a:cubicBezTo>
                  <a:cubicBezTo>
                    <a:pt x="127217" y="62423"/>
                    <a:pt x="132196" y="64615"/>
                    <a:pt x="138233" y="64615"/>
                  </a:cubicBezTo>
                  <a:cubicBezTo>
                    <a:pt x="144270" y="64615"/>
                    <a:pt x="149224" y="62441"/>
                    <a:pt x="153095" y="58092"/>
                  </a:cubicBezTo>
                  <a:cubicBezTo>
                    <a:pt x="156966" y="53743"/>
                    <a:pt x="158902" y="47221"/>
                    <a:pt x="158902" y="38523"/>
                  </a:cubicBezTo>
                  <a:cubicBezTo>
                    <a:pt x="158902" y="29929"/>
                    <a:pt x="157017" y="23517"/>
                    <a:pt x="153248" y="19287"/>
                  </a:cubicBezTo>
                  <a:cubicBezTo>
                    <a:pt x="149480" y="15058"/>
                    <a:pt x="144475" y="12944"/>
                    <a:pt x="138233" y="12944"/>
                  </a:cubicBezTo>
                  <a:close/>
                  <a:moveTo>
                    <a:pt x="180872" y="1279"/>
                  </a:moveTo>
                  <a:lnTo>
                    <a:pt x="203536" y="1279"/>
                  </a:lnTo>
                  <a:lnTo>
                    <a:pt x="217144" y="52439"/>
                  </a:lnTo>
                  <a:lnTo>
                    <a:pt x="230599" y="1279"/>
                  </a:lnTo>
                  <a:lnTo>
                    <a:pt x="253314" y="1279"/>
                  </a:lnTo>
                  <a:lnTo>
                    <a:pt x="253314" y="76279"/>
                  </a:lnTo>
                  <a:lnTo>
                    <a:pt x="239245" y="76279"/>
                  </a:lnTo>
                  <a:lnTo>
                    <a:pt x="239245" y="17241"/>
                  </a:lnTo>
                  <a:lnTo>
                    <a:pt x="224358" y="76279"/>
                  </a:lnTo>
                  <a:lnTo>
                    <a:pt x="209778" y="76279"/>
                  </a:lnTo>
                  <a:lnTo>
                    <a:pt x="194941" y="17241"/>
                  </a:lnTo>
                  <a:lnTo>
                    <a:pt x="194941" y="76279"/>
                  </a:lnTo>
                  <a:lnTo>
                    <a:pt x="180872" y="76279"/>
                  </a:lnTo>
                  <a:close/>
                  <a:moveTo>
                    <a:pt x="138080" y="0"/>
                  </a:moveTo>
                  <a:cubicBezTo>
                    <a:pt x="149130" y="0"/>
                    <a:pt x="157972" y="3428"/>
                    <a:pt x="164606" y="10283"/>
                  </a:cubicBezTo>
                  <a:cubicBezTo>
                    <a:pt x="171240" y="17139"/>
                    <a:pt x="174556" y="26671"/>
                    <a:pt x="174556" y="38882"/>
                  </a:cubicBezTo>
                  <a:cubicBezTo>
                    <a:pt x="174556" y="50989"/>
                    <a:pt x="171265" y="60462"/>
                    <a:pt x="164683" y="67301"/>
                  </a:cubicBezTo>
                  <a:cubicBezTo>
                    <a:pt x="158100" y="74139"/>
                    <a:pt x="149301" y="77558"/>
                    <a:pt x="138284" y="77558"/>
                  </a:cubicBezTo>
                  <a:cubicBezTo>
                    <a:pt x="127131" y="77558"/>
                    <a:pt x="118264" y="74156"/>
                    <a:pt x="111681" y="67352"/>
                  </a:cubicBezTo>
                  <a:cubicBezTo>
                    <a:pt x="105099" y="60548"/>
                    <a:pt x="101807" y="51177"/>
                    <a:pt x="101807" y="39240"/>
                  </a:cubicBezTo>
                  <a:cubicBezTo>
                    <a:pt x="101807" y="31600"/>
                    <a:pt x="102950" y="25188"/>
                    <a:pt x="105235" y="20004"/>
                  </a:cubicBezTo>
                  <a:cubicBezTo>
                    <a:pt x="106940" y="16184"/>
                    <a:pt x="109268" y="12756"/>
                    <a:pt x="112218" y="9721"/>
                  </a:cubicBezTo>
                  <a:cubicBezTo>
                    <a:pt x="115169" y="6685"/>
                    <a:pt x="118400" y="4434"/>
                    <a:pt x="121913" y="2967"/>
                  </a:cubicBezTo>
                  <a:cubicBezTo>
                    <a:pt x="126586" y="989"/>
                    <a:pt x="131975" y="0"/>
                    <a:pt x="138080" y="0"/>
                  </a:cubicBezTo>
                  <a:close/>
                  <a:moveTo>
                    <a:pt x="61112" y="0"/>
                  </a:moveTo>
                  <a:cubicBezTo>
                    <a:pt x="70287" y="0"/>
                    <a:pt x="77739" y="2712"/>
                    <a:pt x="83469" y="8135"/>
                  </a:cubicBezTo>
                  <a:cubicBezTo>
                    <a:pt x="86880" y="11341"/>
                    <a:pt x="89438" y="15945"/>
                    <a:pt x="91143" y="21948"/>
                  </a:cubicBezTo>
                  <a:lnTo>
                    <a:pt x="76153" y="25529"/>
                  </a:lnTo>
                  <a:cubicBezTo>
                    <a:pt x="75266" y="21641"/>
                    <a:pt x="73416" y="18571"/>
                    <a:pt x="70602" y="16320"/>
                  </a:cubicBezTo>
                  <a:cubicBezTo>
                    <a:pt x="67788" y="14069"/>
                    <a:pt x="64369" y="12944"/>
                    <a:pt x="60345" y="12944"/>
                  </a:cubicBezTo>
                  <a:cubicBezTo>
                    <a:pt x="54785" y="12944"/>
                    <a:pt x="50275" y="14939"/>
                    <a:pt x="46813" y="18929"/>
                  </a:cubicBezTo>
                  <a:cubicBezTo>
                    <a:pt x="43351" y="22920"/>
                    <a:pt x="41620" y="29383"/>
                    <a:pt x="41620" y="38319"/>
                  </a:cubicBezTo>
                  <a:cubicBezTo>
                    <a:pt x="41620" y="47800"/>
                    <a:pt x="43326" y="54553"/>
                    <a:pt x="46736" y="58578"/>
                  </a:cubicBezTo>
                  <a:cubicBezTo>
                    <a:pt x="50147" y="62603"/>
                    <a:pt x="54581" y="64615"/>
                    <a:pt x="60038" y="64615"/>
                  </a:cubicBezTo>
                  <a:cubicBezTo>
                    <a:pt x="64062" y="64615"/>
                    <a:pt x="67524" y="63336"/>
                    <a:pt x="70423" y="60778"/>
                  </a:cubicBezTo>
                  <a:cubicBezTo>
                    <a:pt x="73322" y="58220"/>
                    <a:pt x="75403" y="54195"/>
                    <a:pt x="76665" y="48704"/>
                  </a:cubicBezTo>
                  <a:lnTo>
                    <a:pt x="91348" y="53360"/>
                  </a:lnTo>
                  <a:cubicBezTo>
                    <a:pt x="89097" y="61545"/>
                    <a:pt x="85353" y="67625"/>
                    <a:pt x="80118" y="71598"/>
                  </a:cubicBezTo>
                  <a:cubicBezTo>
                    <a:pt x="74883" y="75572"/>
                    <a:pt x="68240" y="77558"/>
                    <a:pt x="60191" y="77558"/>
                  </a:cubicBezTo>
                  <a:cubicBezTo>
                    <a:pt x="50232" y="77558"/>
                    <a:pt x="42047" y="74156"/>
                    <a:pt x="35635" y="67352"/>
                  </a:cubicBezTo>
                  <a:cubicBezTo>
                    <a:pt x="29223" y="60548"/>
                    <a:pt x="26017" y="51245"/>
                    <a:pt x="26017" y="39444"/>
                  </a:cubicBezTo>
                  <a:cubicBezTo>
                    <a:pt x="26017" y="26961"/>
                    <a:pt x="29240" y="17267"/>
                    <a:pt x="35686" y="10360"/>
                  </a:cubicBezTo>
                  <a:cubicBezTo>
                    <a:pt x="42132" y="3453"/>
                    <a:pt x="50607" y="0"/>
                    <a:pt x="611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21" name="TextBox 20">
            <a:extLst>
              <a:ext uri="{FF2B5EF4-FFF2-40B4-BE49-F238E27FC236}">
                <a16:creationId xmlns:a16="http://schemas.microsoft.com/office/drawing/2014/main" xmlns="" id="{93AEA043-746F-4334-A00A-A4587B060237}"/>
              </a:ext>
            </a:extLst>
          </p:cNvPr>
          <p:cNvSpPr txBox="1"/>
          <p:nvPr/>
        </p:nvSpPr>
        <p:spPr>
          <a:xfrm>
            <a:off x="6853726" y="0"/>
            <a:ext cx="5008441" cy="3416320"/>
          </a:xfrm>
          <a:prstGeom prst="rect">
            <a:avLst/>
          </a:prstGeom>
          <a:noFill/>
        </p:spPr>
        <p:txBody>
          <a:bodyPr wrap="square" rtlCol="0" anchor="ctr">
            <a:spAutoFit/>
          </a:bodyPr>
          <a:lstStyle/>
          <a:p>
            <a:pPr algn="r"/>
            <a:r>
              <a:rPr lang="en-US" sz="5400" b="1" dirty="0">
                <a:solidFill>
                  <a:schemeClr val="accent1"/>
                </a:solidFill>
                <a:latin typeface="Times New Roman" panose="02020603050405020304" pitchFamily="18" charset="0"/>
                <a:cs typeface="Times New Roman" panose="02020603050405020304" pitchFamily="18" charset="0"/>
              </a:rPr>
              <a:t>CUSTOMER CHURN </a:t>
            </a:r>
            <a:r>
              <a:rPr lang="en-US" sz="5400" b="1" dirty="0" smtClean="0">
                <a:solidFill>
                  <a:schemeClr val="accent1"/>
                </a:solidFill>
                <a:latin typeface="Times New Roman" panose="02020603050405020304" pitchFamily="18" charset="0"/>
                <a:cs typeface="Times New Roman" panose="02020603050405020304" pitchFamily="18" charset="0"/>
              </a:rPr>
              <a:t>ANALYSIS</a:t>
            </a:r>
          </a:p>
          <a:p>
            <a:pPr algn="r"/>
            <a:r>
              <a:rPr lang="en-US" altLang="ko-KR" sz="5400" b="1" dirty="0" smtClean="0">
                <a:solidFill>
                  <a:schemeClr val="accent1"/>
                </a:solidFill>
                <a:latin typeface="Times New Roman" panose="02020603050405020304" pitchFamily="18" charset="0"/>
                <a:cs typeface="Times New Roman" panose="02020603050405020304" pitchFamily="18" charset="0"/>
              </a:rPr>
              <a:t>USING R</a:t>
            </a:r>
            <a:endParaRPr lang="ko-KR" altLang="en-US" sz="5400" dirty="0">
              <a:solidFill>
                <a:schemeClr val="bg1"/>
              </a:solidFill>
              <a:latin typeface="+mj-lt"/>
              <a:cs typeface="Arial" pitchFamily="34" charset="0"/>
            </a:endParaRPr>
          </a:p>
        </p:txBody>
      </p:sp>
      <p:sp>
        <p:nvSpPr>
          <p:cNvPr id="3" name="Rectangle 2"/>
          <p:cNvSpPr/>
          <p:nvPr/>
        </p:nvSpPr>
        <p:spPr>
          <a:xfrm>
            <a:off x="6207659" y="5209899"/>
            <a:ext cx="6096000" cy="1569660"/>
          </a:xfrm>
          <a:prstGeom prst="rect">
            <a:avLst/>
          </a:prstGeom>
        </p:spPr>
        <p:txBody>
          <a:bodyPr>
            <a:spAutoFit/>
          </a:bodyPr>
          <a:lstStyle/>
          <a:p>
            <a:pPr algn="ctr"/>
            <a:r>
              <a:rPr lang="en-IN" sz="2400" b="1" dirty="0">
                <a:solidFill>
                  <a:schemeClr val="accent1"/>
                </a:solidFill>
                <a:latin typeface="Times New Roman" panose="02020603050405020304" pitchFamily="18" charset="0"/>
                <a:cs typeface="Times New Roman" panose="02020603050405020304" pitchFamily="18" charset="0"/>
              </a:rPr>
              <a:t> Presented By:-</a:t>
            </a:r>
          </a:p>
          <a:p>
            <a:pPr algn="ctr"/>
            <a:r>
              <a:rPr lang="en-IN" sz="2400" b="1" dirty="0">
                <a:solidFill>
                  <a:schemeClr val="accent1"/>
                </a:solidFill>
                <a:latin typeface="Times New Roman" panose="02020603050405020304" pitchFamily="18" charset="0"/>
                <a:cs typeface="Times New Roman" panose="02020603050405020304" pitchFamily="18" charset="0"/>
              </a:rPr>
              <a:t> </a:t>
            </a:r>
            <a:r>
              <a:rPr lang="en-IN" sz="2400" b="1" dirty="0" smtClean="0">
                <a:solidFill>
                  <a:schemeClr val="accent1"/>
                </a:solidFill>
                <a:latin typeface="Times New Roman" panose="02020603050405020304" pitchFamily="18" charset="0"/>
                <a:cs typeface="Times New Roman" panose="02020603050405020304" pitchFamily="18" charset="0"/>
              </a:rPr>
              <a:t>   Mudeet </a:t>
            </a:r>
            <a:r>
              <a:rPr lang="en-IN" sz="2400" b="1" dirty="0">
                <a:solidFill>
                  <a:schemeClr val="accent1"/>
                </a:solidFill>
                <a:latin typeface="Times New Roman" panose="02020603050405020304" pitchFamily="18" charset="0"/>
                <a:cs typeface="Times New Roman" panose="02020603050405020304" pitchFamily="18" charset="0"/>
              </a:rPr>
              <a:t>Jain                   </a:t>
            </a:r>
            <a:r>
              <a:rPr lang="en-IN" sz="2400" b="1" dirty="0" err="1" smtClean="0">
                <a:solidFill>
                  <a:schemeClr val="accent1"/>
                </a:solidFill>
                <a:latin typeface="Times New Roman" panose="02020603050405020304" pitchFamily="18" charset="0"/>
                <a:cs typeface="Times New Roman" panose="02020603050405020304" pitchFamily="18" charset="0"/>
              </a:rPr>
              <a:t>Kartik</a:t>
            </a:r>
            <a:r>
              <a:rPr lang="en-IN" sz="2400" b="1" dirty="0" smtClean="0">
                <a:solidFill>
                  <a:schemeClr val="accent1"/>
                </a:solidFill>
                <a:latin typeface="Times New Roman" panose="02020603050405020304" pitchFamily="18" charset="0"/>
                <a:cs typeface="Times New Roman" panose="02020603050405020304" pitchFamily="18" charset="0"/>
              </a:rPr>
              <a:t> </a:t>
            </a:r>
            <a:r>
              <a:rPr lang="en-IN" sz="2400" b="1" dirty="0" err="1">
                <a:solidFill>
                  <a:schemeClr val="accent1"/>
                </a:solidFill>
                <a:latin typeface="Times New Roman" panose="02020603050405020304" pitchFamily="18" charset="0"/>
                <a:cs typeface="Times New Roman" panose="02020603050405020304" pitchFamily="18" charset="0"/>
              </a:rPr>
              <a:t>Sethi</a:t>
            </a:r>
            <a:endParaRPr lang="en-IN" sz="2400" b="1" dirty="0">
              <a:solidFill>
                <a:schemeClr val="accent1"/>
              </a:solidFill>
              <a:latin typeface="Times New Roman" panose="02020603050405020304" pitchFamily="18" charset="0"/>
              <a:cs typeface="Times New Roman" panose="02020603050405020304" pitchFamily="18" charset="0"/>
            </a:endParaRPr>
          </a:p>
          <a:p>
            <a:pPr algn="ctr"/>
            <a:r>
              <a:rPr lang="en-IN" sz="2400" b="1" dirty="0">
                <a:solidFill>
                  <a:schemeClr val="accent1"/>
                </a:solidFill>
                <a:latin typeface="Times New Roman" panose="02020603050405020304" pitchFamily="18" charset="0"/>
                <a:cs typeface="Times New Roman" panose="02020603050405020304" pitchFamily="18" charset="0"/>
              </a:rPr>
              <a:t> </a:t>
            </a:r>
            <a:r>
              <a:rPr lang="en-IN" sz="2400" b="1" dirty="0" smtClean="0">
                <a:solidFill>
                  <a:schemeClr val="accent1"/>
                </a:solidFill>
                <a:latin typeface="Times New Roman" panose="02020603050405020304" pitchFamily="18" charset="0"/>
                <a:cs typeface="Times New Roman" panose="02020603050405020304" pitchFamily="18" charset="0"/>
              </a:rPr>
              <a:t>    10316210072                  10316210054</a:t>
            </a:r>
            <a:endParaRPr lang="en-IN" sz="2400" b="1" dirty="0">
              <a:solidFill>
                <a:schemeClr val="accent1"/>
              </a:solidFill>
              <a:latin typeface="Times New Roman" panose="02020603050405020304" pitchFamily="18" charset="0"/>
              <a:cs typeface="Times New Roman" panose="02020603050405020304" pitchFamily="18" charset="0"/>
            </a:endParaRPr>
          </a:p>
          <a:p>
            <a:pPr algn="ctr"/>
            <a:r>
              <a:rPr lang="en-IN" sz="2400" b="1" dirty="0">
                <a:solidFill>
                  <a:schemeClr val="accent1"/>
                </a:solidFill>
                <a:latin typeface="Times New Roman" panose="02020603050405020304" pitchFamily="18" charset="0"/>
                <a:cs typeface="Times New Roman" panose="02020603050405020304" pitchFamily="18" charset="0"/>
              </a:rPr>
              <a:t>CSE-B                                </a:t>
            </a:r>
            <a:r>
              <a:rPr lang="en-IN" sz="2400" b="1" dirty="0" err="1" smtClean="0">
                <a:solidFill>
                  <a:schemeClr val="accent1"/>
                </a:solidFill>
                <a:latin typeface="Times New Roman" panose="02020603050405020304" pitchFamily="18" charset="0"/>
                <a:cs typeface="Times New Roman" panose="02020603050405020304" pitchFamily="18" charset="0"/>
              </a:rPr>
              <a:t>CSE-B</a:t>
            </a:r>
            <a:endParaRPr lang="en-IN" sz="2400" dirty="0">
              <a:solidFill>
                <a:schemeClr val="accent1"/>
              </a:solidFill>
            </a:endParaRPr>
          </a:p>
        </p:txBody>
      </p:sp>
      <p:pic>
        <p:nvPicPr>
          <p:cNvPr id="25"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12"/>
            <a:ext cx="2611368" cy="120506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a:schemeClr val="accent1">
                <a:alpha val="40000"/>
              </a:schemeClr>
            </a:glow>
          </a:effectLst>
          <a:extLst/>
        </p:spPr>
      </p:pic>
    </p:spTree>
    <p:extLst>
      <p:ext uri="{BB962C8B-B14F-4D97-AF65-F5344CB8AC3E}">
        <p14:creationId xmlns:p14="http://schemas.microsoft.com/office/powerpoint/2010/main" val="30866850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Content Placeholder 2">
            <a:extLst>
              <a:ext uri="{FF2B5EF4-FFF2-40B4-BE49-F238E27FC236}">
                <a16:creationId xmlns="" xmlns:a16="http://schemas.microsoft.com/office/drawing/2014/main" id="{44EAD00C-DA3D-4CD2-9F6A-BA11208D7510}"/>
              </a:ext>
            </a:extLst>
          </p:cNvPr>
          <p:cNvSpPr>
            <a:spLocks noGrp="1"/>
          </p:cNvSpPr>
          <p:nvPr>
            <p:ph idx="4294967295"/>
          </p:nvPr>
        </p:nvSpPr>
        <p:spPr>
          <a:xfrm>
            <a:off x="6307494" y="1701896"/>
            <a:ext cx="5253135" cy="4792238"/>
          </a:xfrm>
          <a:prstGeom prst="rect">
            <a:avLst/>
          </a:prstGeom>
        </p:spPr>
        <p:txBody>
          <a:bodyPr>
            <a:noAutofit/>
          </a:bodyPr>
          <a:lstStyle/>
          <a:p>
            <a:r>
              <a:rPr lang="en-GB" sz="2400" b="1" dirty="0">
                <a:solidFill>
                  <a:schemeClr val="bg1"/>
                </a:solidFill>
                <a:latin typeface="Times New Roman" panose="02020603050405020304" pitchFamily="18" charset="0"/>
                <a:cs typeface="Times New Roman" panose="02020603050405020304" pitchFamily="18" charset="0"/>
              </a:rPr>
              <a:t>Financial firms </a:t>
            </a:r>
          </a:p>
          <a:p>
            <a:r>
              <a:rPr lang="en-GB" sz="2400" b="1" dirty="0">
                <a:solidFill>
                  <a:schemeClr val="bg1"/>
                </a:solidFill>
                <a:latin typeface="Times New Roman" panose="02020603050405020304" pitchFamily="18" charset="0"/>
                <a:cs typeface="Times New Roman" panose="02020603050405020304" pitchFamily="18" charset="0"/>
              </a:rPr>
              <a:t>Retail organizations</a:t>
            </a:r>
          </a:p>
          <a:p>
            <a:r>
              <a:rPr lang="en-GB" sz="2400" b="1" dirty="0">
                <a:solidFill>
                  <a:schemeClr val="bg1"/>
                </a:solidFill>
                <a:latin typeface="Times New Roman" panose="02020603050405020304" pitchFamily="18" charset="0"/>
                <a:cs typeface="Times New Roman" panose="02020603050405020304" pitchFamily="18" charset="0"/>
              </a:rPr>
              <a:t>Banks</a:t>
            </a:r>
          </a:p>
          <a:p>
            <a:r>
              <a:rPr lang="en-GB" sz="2400" b="1" dirty="0">
                <a:solidFill>
                  <a:schemeClr val="bg1"/>
                </a:solidFill>
                <a:latin typeface="Times New Roman" panose="02020603050405020304" pitchFamily="18" charset="0"/>
                <a:cs typeface="Times New Roman" panose="02020603050405020304" pitchFamily="18" charset="0"/>
              </a:rPr>
              <a:t>Healthcare organization</a:t>
            </a:r>
          </a:p>
          <a:p>
            <a:r>
              <a:rPr lang="en-IN" sz="2400" b="1" dirty="0">
                <a:solidFill>
                  <a:schemeClr val="bg1"/>
                </a:solidFill>
                <a:latin typeface="Times New Roman" panose="02020603050405020304" pitchFamily="18" charset="0"/>
                <a:cs typeface="Times New Roman" panose="02020603050405020304" pitchFamily="18" charset="0"/>
              </a:rPr>
              <a:t>R data scientist</a:t>
            </a:r>
          </a:p>
          <a:p>
            <a:r>
              <a:rPr lang="en-IN" sz="2400" b="1" dirty="0">
                <a:solidFill>
                  <a:schemeClr val="bg1"/>
                </a:solidFill>
                <a:latin typeface="Times New Roman" panose="02020603050405020304" pitchFamily="18" charset="0"/>
                <a:cs typeface="Times New Roman" panose="02020603050405020304" pitchFamily="18" charset="0"/>
              </a:rPr>
              <a:t>Data-Scientist (IT)</a:t>
            </a:r>
          </a:p>
          <a:p>
            <a:r>
              <a:rPr lang="en-IN" sz="2400" b="1" dirty="0">
                <a:solidFill>
                  <a:schemeClr val="bg1"/>
                </a:solidFill>
                <a:latin typeface="Times New Roman" panose="02020603050405020304" pitchFamily="18" charset="0"/>
                <a:cs typeface="Times New Roman" panose="02020603050405020304" pitchFamily="18" charset="0"/>
              </a:rPr>
              <a:t>Analyst manager</a:t>
            </a:r>
          </a:p>
          <a:p>
            <a:r>
              <a:rPr lang="en-IN" sz="2400" b="1" dirty="0">
                <a:solidFill>
                  <a:schemeClr val="bg1"/>
                </a:solidFill>
                <a:latin typeface="Times New Roman" panose="02020603050405020304" pitchFamily="18" charset="0"/>
                <a:cs typeface="Times New Roman" panose="02020603050405020304" pitchFamily="18" charset="0"/>
              </a:rPr>
              <a:t>Senior data analyst</a:t>
            </a:r>
          </a:p>
          <a:p>
            <a:r>
              <a:rPr lang="en-IN" sz="2400" b="1" dirty="0">
                <a:solidFill>
                  <a:schemeClr val="bg1"/>
                </a:solidFill>
                <a:latin typeface="Times New Roman" panose="02020603050405020304" pitchFamily="18" charset="0"/>
                <a:cs typeface="Times New Roman" panose="02020603050405020304" pitchFamily="18" charset="0"/>
              </a:rPr>
              <a:t>Business analyst</a:t>
            </a:r>
          </a:p>
          <a:p>
            <a:r>
              <a:rPr lang="en-IN" sz="2400" b="1" dirty="0">
                <a:solidFill>
                  <a:schemeClr val="bg1"/>
                </a:solidFill>
                <a:latin typeface="Times New Roman" panose="02020603050405020304" pitchFamily="18" charset="0"/>
                <a:cs typeface="Times New Roman" panose="02020603050405020304" pitchFamily="18" charset="0"/>
              </a:rPr>
              <a:t>Analyst consultant</a:t>
            </a:r>
          </a:p>
        </p:txBody>
      </p:sp>
      <p:pic>
        <p:nvPicPr>
          <p:cNvPr id="4"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3247" y="-42085"/>
            <a:ext cx="1708752" cy="7885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1">
            <a:extLst>
              <a:ext uri="{FF2B5EF4-FFF2-40B4-BE49-F238E27FC236}">
                <a16:creationId xmlns:a16="http://schemas.microsoft.com/office/drawing/2014/main" xmlns="" id="{A3499E92-50A7-4680-90CB-41532F4FC718}"/>
              </a:ext>
            </a:extLst>
          </p:cNvPr>
          <p:cNvSpPr/>
          <p:nvPr/>
        </p:nvSpPr>
        <p:spPr>
          <a:xfrm>
            <a:off x="6081720" y="932455"/>
            <a:ext cx="5944638" cy="5925545"/>
          </a:xfrm>
          <a:prstGeom prst="roundRect">
            <a:avLst>
              <a:gd name="adj" fmla="val 1286"/>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xmlns="" id="{042C12F7-AE9B-40D2-A6C4-2F1B6BC860EE}"/>
              </a:ext>
            </a:extLst>
          </p:cNvPr>
          <p:cNvSpPr txBox="1"/>
          <p:nvPr/>
        </p:nvSpPr>
        <p:spPr>
          <a:xfrm>
            <a:off x="5195930" y="830107"/>
            <a:ext cx="6075716" cy="769441"/>
          </a:xfrm>
          <a:prstGeom prst="rect">
            <a:avLst/>
          </a:prstGeom>
          <a:noFill/>
        </p:spPr>
        <p:txBody>
          <a:bodyPr wrap="square" rtlCol="0" anchor="ctr">
            <a:spAutoFit/>
          </a:bodyPr>
          <a:lstStyle/>
          <a:p>
            <a:pPr algn="ctr"/>
            <a:r>
              <a:rPr lang="en-IN" sz="4400" b="1" dirty="0">
                <a:solidFill>
                  <a:schemeClr val="bg1"/>
                </a:solidFill>
                <a:latin typeface="Times New Roman" panose="02020603050405020304" pitchFamily="18" charset="0"/>
                <a:cs typeface="Times New Roman" panose="02020603050405020304" pitchFamily="18" charset="0"/>
              </a:rPr>
              <a:t>Job Roles in R</a:t>
            </a:r>
            <a:endParaRPr lang="ko-KR" altLang="en-US" sz="4400" b="1" dirty="0">
              <a:solidFill>
                <a:schemeClr val="bg1"/>
              </a:solidFill>
              <a:latin typeface="+mj-lt"/>
              <a:cs typeface="Arial" pitchFamily="34" charset="0"/>
            </a:endParaRPr>
          </a:p>
        </p:txBody>
      </p:sp>
    </p:spTree>
    <p:extLst>
      <p:ext uri="{BB962C8B-B14F-4D97-AF65-F5344CB8AC3E}">
        <p14:creationId xmlns:p14="http://schemas.microsoft.com/office/powerpoint/2010/main" val="39969279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A3499E92-50A7-4680-90CB-41532F4FC718}"/>
              </a:ext>
            </a:extLst>
          </p:cNvPr>
          <p:cNvSpPr/>
          <p:nvPr/>
        </p:nvSpPr>
        <p:spPr>
          <a:xfrm>
            <a:off x="5739897" y="391190"/>
            <a:ext cx="6075716" cy="6270778"/>
          </a:xfrm>
          <a:prstGeom prst="roundRect">
            <a:avLst>
              <a:gd name="adj" fmla="val 1286"/>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xmlns="" id="{042C12F7-AE9B-40D2-A6C4-2F1B6BC860EE}"/>
              </a:ext>
            </a:extLst>
          </p:cNvPr>
          <p:cNvSpPr txBox="1"/>
          <p:nvPr/>
        </p:nvSpPr>
        <p:spPr>
          <a:xfrm>
            <a:off x="5884752" y="543268"/>
            <a:ext cx="5287224" cy="584775"/>
          </a:xfrm>
          <a:prstGeom prst="rect">
            <a:avLst/>
          </a:prstGeom>
          <a:noFill/>
        </p:spPr>
        <p:txBody>
          <a:bodyPr wrap="square" rtlCol="0" anchor="ctr">
            <a:spAutoFit/>
          </a:bodyPr>
          <a:lstStyle/>
          <a:p>
            <a:r>
              <a:rPr lang="en-GB" sz="3200" b="1" u="sng" dirty="0">
                <a:solidFill>
                  <a:schemeClr val="bg1"/>
                </a:solidFill>
                <a:latin typeface="Times New Roman" panose="02020603050405020304" pitchFamily="18" charset="0"/>
                <a:cs typeface="Times New Roman" panose="02020603050405020304" pitchFamily="18" charset="0"/>
              </a:rPr>
              <a:t>List of Companies Using R </a:t>
            </a:r>
            <a:endParaRPr lang="ko-KR" altLang="en-US" sz="3200" b="1" u="sng" dirty="0">
              <a:solidFill>
                <a:schemeClr val="bg1"/>
              </a:solidFill>
              <a:latin typeface="+mj-lt"/>
              <a:cs typeface="Arial" pitchFamily="34" charset="0"/>
            </a:endParaRPr>
          </a:p>
        </p:txBody>
      </p:sp>
      <p:sp>
        <p:nvSpPr>
          <p:cNvPr id="21" name="Rectangle 20"/>
          <p:cNvSpPr/>
          <p:nvPr/>
        </p:nvSpPr>
        <p:spPr>
          <a:xfrm>
            <a:off x="6043608" y="1338251"/>
            <a:ext cx="5468293" cy="5273644"/>
          </a:xfrm>
          <a:prstGeom prst="rect">
            <a:avLst/>
          </a:prstGeom>
          <a:solidFill>
            <a:srgbClr val="7296AE"/>
          </a:solidFill>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q"/>
            </a:pPr>
            <a:r>
              <a:rPr lang="en-IN" sz="3200" dirty="0">
                <a:latin typeface="Times New Roman" panose="02020603050405020304" pitchFamily="18" charset="0"/>
                <a:cs typeface="Times New Roman" panose="02020603050405020304" pitchFamily="18" charset="0"/>
              </a:rPr>
              <a:t>TechCrunch</a:t>
            </a:r>
          </a:p>
          <a:p>
            <a:pPr marL="457200" indent="-457200">
              <a:buFont typeface="Wingdings" panose="05000000000000000000" pitchFamily="2" charset="2"/>
              <a:buChar char="q"/>
            </a:pPr>
            <a:r>
              <a:rPr lang="en-IN" sz="3200" dirty="0">
                <a:latin typeface="Times New Roman" panose="02020603050405020304" pitchFamily="18" charset="0"/>
                <a:cs typeface="Times New Roman" panose="02020603050405020304" pitchFamily="18" charset="0"/>
              </a:rPr>
              <a:t>Google</a:t>
            </a:r>
          </a:p>
          <a:p>
            <a:pPr marL="457200" indent="-457200">
              <a:buFont typeface="Wingdings" panose="05000000000000000000" pitchFamily="2" charset="2"/>
              <a:buChar char="q"/>
            </a:pPr>
            <a:r>
              <a:rPr lang="en-IN" sz="3200" dirty="0">
                <a:latin typeface="Times New Roman" panose="02020603050405020304" pitchFamily="18" charset="0"/>
                <a:cs typeface="Times New Roman" panose="02020603050405020304" pitchFamily="18" charset="0"/>
              </a:rPr>
              <a:t>Facebook</a:t>
            </a:r>
          </a:p>
          <a:p>
            <a:pPr marL="457200" indent="-457200">
              <a:buFont typeface="Wingdings" panose="05000000000000000000" pitchFamily="2" charset="2"/>
              <a:buChar char="q"/>
            </a:pPr>
            <a:r>
              <a:rPr lang="en-IN" sz="3200" dirty="0" err="1">
                <a:latin typeface="Times New Roman" panose="02020603050405020304" pitchFamily="18" charset="0"/>
                <a:cs typeface="Times New Roman" panose="02020603050405020304" pitchFamily="18" charset="0"/>
              </a:rPr>
              <a:t>Genpact</a:t>
            </a:r>
            <a:endParaRPr lang="en-IN"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IN" sz="3200" dirty="0">
                <a:latin typeface="Times New Roman" panose="02020603050405020304" pitchFamily="18" charset="0"/>
                <a:cs typeface="Times New Roman" panose="02020603050405020304" pitchFamily="18" charset="0"/>
              </a:rPr>
              <a:t>Bing </a:t>
            </a:r>
          </a:p>
          <a:p>
            <a:pPr marL="457200" indent="-457200">
              <a:buFont typeface="Wingdings" panose="05000000000000000000" pitchFamily="2" charset="2"/>
              <a:buChar char="q"/>
            </a:pPr>
            <a:r>
              <a:rPr lang="en-IN" sz="3200" dirty="0">
                <a:latin typeface="Times New Roman" panose="02020603050405020304" pitchFamily="18" charset="0"/>
                <a:cs typeface="Times New Roman" panose="02020603050405020304" pitchFamily="18" charset="0"/>
              </a:rPr>
              <a:t>Accenture</a:t>
            </a:r>
          </a:p>
          <a:p>
            <a:pPr marL="457200" indent="-457200">
              <a:buFont typeface="Wingdings" panose="05000000000000000000" pitchFamily="2" charset="2"/>
              <a:buChar char="q"/>
            </a:pPr>
            <a:r>
              <a:rPr lang="en-IN" sz="3200" dirty="0">
                <a:latin typeface="Times New Roman" panose="02020603050405020304" pitchFamily="18" charset="0"/>
                <a:cs typeface="Times New Roman" panose="02020603050405020304" pitchFamily="18" charset="0"/>
              </a:rPr>
              <a:t>Wipro</a:t>
            </a:r>
          </a:p>
          <a:p>
            <a:pPr marL="457200" indent="-457200">
              <a:buFont typeface="Wingdings" panose="05000000000000000000" pitchFamily="2" charset="2"/>
              <a:buChar char="q"/>
            </a:pPr>
            <a:r>
              <a:rPr lang="en-IN" sz="3200" dirty="0">
                <a:latin typeface="Times New Roman" panose="02020603050405020304" pitchFamily="18" charset="0"/>
                <a:cs typeface="Times New Roman" panose="02020603050405020304" pitchFamily="18" charset="0"/>
              </a:rPr>
              <a:t>Mozilla </a:t>
            </a:r>
          </a:p>
          <a:p>
            <a:pPr marL="457200" indent="-457200">
              <a:buFont typeface="Wingdings" panose="05000000000000000000" pitchFamily="2" charset="2"/>
              <a:buChar char="q"/>
            </a:pPr>
            <a:r>
              <a:rPr lang="en-GB" sz="3200" dirty="0">
                <a:latin typeface="Times New Roman" panose="02020603050405020304" pitchFamily="18" charset="0"/>
                <a:cs typeface="Times New Roman" panose="02020603050405020304" pitchFamily="18" charset="0"/>
              </a:rPr>
              <a:t>ANZ</a:t>
            </a:r>
          </a:p>
          <a:p>
            <a:pPr marL="457200" indent="-457200">
              <a:buFont typeface="Wingdings" panose="05000000000000000000" pitchFamily="2" charset="2"/>
              <a:buChar char="q"/>
            </a:pPr>
            <a:r>
              <a:rPr lang="en-GB" sz="3200" dirty="0">
                <a:latin typeface="Times New Roman" panose="02020603050405020304" pitchFamily="18" charset="0"/>
                <a:cs typeface="Times New Roman" panose="02020603050405020304" pitchFamily="18" charset="0"/>
              </a:rPr>
              <a:t>The New York Times</a:t>
            </a:r>
            <a:endParaRPr lang="en-IN" sz="3200" dirty="0">
              <a:latin typeface="Times New Roman" panose="02020603050405020304" pitchFamily="18" charset="0"/>
              <a:cs typeface="Times New Roman" panose="02020603050405020304" pitchFamily="18" charset="0"/>
            </a:endParaRPr>
          </a:p>
        </p:txBody>
      </p:sp>
      <p:pic>
        <p:nvPicPr>
          <p:cNvPr id="22"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9293" y="64067"/>
            <a:ext cx="1489532" cy="687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4110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40256">
              <a:srgbClr val="B1DAF2">
                <a:alpha val="37000"/>
              </a:srgbClr>
            </a:gs>
            <a:gs pos="0">
              <a:schemeClr val="accent1">
                <a:lumMod val="5000"/>
                <a:lumOff val="95000"/>
              </a:schemeClr>
            </a:gs>
            <a:gs pos="94000">
              <a:schemeClr val="accent1">
                <a:lumMod val="27000"/>
                <a:lumOff val="73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Placeholder 5"/>
          <p:cNvPicPr>
            <a:picLocks noGrp="1" noChangeAspect="1"/>
          </p:cNvPicPr>
          <p:nvPr>
            <p:ph type="pic" idx="13"/>
          </p:nvPr>
        </p:nvPicPr>
        <p:blipFill>
          <a:blip r:embed="rId2">
            <a:extLst>
              <a:ext uri="{28A0092B-C50C-407E-A947-70E740481C1C}">
                <a14:useLocalDpi xmlns:a14="http://schemas.microsoft.com/office/drawing/2010/main" val="0"/>
              </a:ext>
            </a:extLst>
          </a:blip>
          <a:srcRect t="4593" b="4593"/>
          <a:stretch>
            <a:fillRect/>
          </a:stretch>
        </p:blipFill>
        <p:spPr>
          <a:xfrm>
            <a:off x="750997" y="2211439"/>
            <a:ext cx="1765260" cy="1603832"/>
          </a:xfrm>
        </p:spPr>
      </p:pic>
      <p:pic>
        <p:nvPicPr>
          <p:cNvPr id="7" name="Picture Placeholder 6"/>
          <p:cNvPicPr>
            <a:picLocks noGrp="1" noChangeAspect="1"/>
          </p:cNvPicPr>
          <p:nvPr>
            <p:ph type="pic" idx="15"/>
          </p:nvPr>
        </p:nvPicPr>
        <p:blipFill>
          <a:blip r:embed="rId3">
            <a:extLst>
              <a:ext uri="{28A0092B-C50C-407E-A947-70E740481C1C}">
                <a14:useLocalDpi xmlns:a14="http://schemas.microsoft.com/office/drawing/2010/main" val="0"/>
              </a:ext>
            </a:extLst>
          </a:blip>
          <a:srcRect t="4593" b="4593"/>
          <a:stretch>
            <a:fillRect/>
          </a:stretch>
        </p:blipFill>
        <p:spPr>
          <a:xfrm>
            <a:off x="3603322" y="2211439"/>
            <a:ext cx="1830724" cy="1663310"/>
          </a:xfrm>
        </p:spPr>
      </p:pic>
      <p:pic>
        <p:nvPicPr>
          <p:cNvPr id="49" name="Picture Placeholder 48"/>
          <p:cNvPicPr>
            <a:picLocks noGrp="1" noChangeAspect="1"/>
          </p:cNvPicPr>
          <p:nvPr>
            <p:ph type="pic" idx="16"/>
          </p:nvPr>
        </p:nvPicPr>
        <p:blipFill>
          <a:blip r:embed="rId4">
            <a:extLst>
              <a:ext uri="{28A0092B-C50C-407E-A947-70E740481C1C}">
                <a14:useLocalDpi xmlns:a14="http://schemas.microsoft.com/office/drawing/2010/main" val="0"/>
              </a:ext>
            </a:extLst>
          </a:blip>
          <a:srcRect t="4593" b="4593"/>
          <a:stretch>
            <a:fillRect/>
          </a:stretch>
        </p:blipFill>
        <p:spPr>
          <a:xfrm>
            <a:off x="9438166" y="2211439"/>
            <a:ext cx="1830724" cy="1663310"/>
          </a:xfrm>
        </p:spPr>
      </p:pic>
      <p:sp>
        <p:nvSpPr>
          <p:cNvPr id="35" name="TextBox 34">
            <a:extLst>
              <a:ext uri="{FF2B5EF4-FFF2-40B4-BE49-F238E27FC236}">
                <a16:creationId xmlns:a16="http://schemas.microsoft.com/office/drawing/2014/main" xmlns="" id="{3545CE87-2D6E-47BF-B4F6-CF76F15B5624}"/>
              </a:ext>
            </a:extLst>
          </p:cNvPr>
          <p:cNvSpPr txBox="1"/>
          <p:nvPr/>
        </p:nvSpPr>
        <p:spPr>
          <a:xfrm>
            <a:off x="503854" y="4166266"/>
            <a:ext cx="2642076" cy="2246769"/>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Basically, Facebook uses R to update status and its social network graph. Also, for </a:t>
            </a:r>
            <a:r>
              <a:rPr lang="en-GB" sz="2000" dirty="0" smtClean="0">
                <a:latin typeface="Times New Roman" panose="02020603050405020304" pitchFamily="18" charset="0"/>
                <a:cs typeface="Times New Roman" panose="02020603050405020304" pitchFamily="18" charset="0"/>
              </a:rPr>
              <a:t>predicting colleague </a:t>
            </a:r>
            <a:r>
              <a:rPr lang="en-GB" sz="2000" dirty="0">
                <a:latin typeface="Times New Roman" panose="02020603050405020304" pitchFamily="18" charset="0"/>
                <a:cs typeface="Times New Roman" panose="02020603050405020304" pitchFamily="18" charset="0"/>
              </a:rPr>
              <a:t>interactions with R, Facebook uses it. </a:t>
            </a:r>
            <a:endParaRPr lang="en-GB" sz="20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xmlns="" id="{725CD98D-5C23-4E65-BB84-818E40702D3D}"/>
              </a:ext>
            </a:extLst>
          </p:cNvPr>
          <p:cNvSpPr txBox="1"/>
          <p:nvPr/>
        </p:nvSpPr>
        <p:spPr>
          <a:xfrm>
            <a:off x="6521111" y="4166266"/>
            <a:ext cx="2240334" cy="1938992"/>
          </a:xfrm>
          <a:prstGeom prst="rect">
            <a:avLst/>
          </a:prstGeom>
          <a:noFill/>
        </p:spPr>
        <p:txBody>
          <a:bodyPr wrap="square" rtlCol="0">
            <a:spAutoFit/>
          </a:bodyPr>
          <a:lstStyle/>
          <a:p>
            <a:pPr algn="ctr"/>
            <a:r>
              <a:rPr lang="en-GB" sz="2000" dirty="0" smtClean="0">
                <a:latin typeface="Times New Roman" panose="02020603050405020304" pitchFamily="18" charset="0"/>
                <a:cs typeface="Times New Roman" panose="02020603050405020304" pitchFamily="18" charset="0"/>
              </a:rPr>
              <a:t>Ford </a:t>
            </a:r>
            <a:r>
              <a:rPr lang="en-GB" sz="2000" dirty="0">
                <a:latin typeface="Times New Roman" panose="02020603050405020304" pitchFamily="18" charset="0"/>
                <a:cs typeface="Times New Roman" panose="02020603050405020304" pitchFamily="18" charset="0"/>
              </a:rPr>
              <a:t>relies on </a:t>
            </a:r>
            <a:r>
              <a:rPr lang="en-GB" sz="2000" dirty="0" err="1">
                <a:latin typeface="Times New Roman" panose="02020603050405020304" pitchFamily="18" charset="0"/>
                <a:cs typeface="Times New Roman" panose="02020603050405020304" pitchFamily="18" charset="0"/>
              </a:rPr>
              <a:t>Hadoop</a:t>
            </a:r>
            <a:r>
              <a:rPr lang="en-GB" sz="2000" dirty="0">
                <a:latin typeface="Times New Roman" panose="02020603050405020304" pitchFamily="18" charset="0"/>
                <a:cs typeface="Times New Roman" panose="02020603050405020304" pitchFamily="18" charset="0"/>
              </a:rPr>
              <a:t>. Also, R for statistical analysis and data-driven decision support.</a:t>
            </a:r>
          </a:p>
          <a:p>
            <a:pPr algn="ctr"/>
            <a:endParaRPr lang="ko-KR" altLang="en-US" sz="2000"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xmlns="" id="{C51CF612-B6C8-44A1-9405-268CFD429011}"/>
              </a:ext>
            </a:extLst>
          </p:cNvPr>
          <p:cNvSpPr txBox="1"/>
          <p:nvPr/>
        </p:nvSpPr>
        <p:spPr>
          <a:xfrm>
            <a:off x="9478916" y="4166266"/>
            <a:ext cx="2313993" cy="2431435"/>
          </a:xfrm>
          <a:prstGeom prst="rect">
            <a:avLst/>
          </a:prstGeom>
          <a:noFill/>
        </p:spPr>
        <p:txBody>
          <a:bodyPr wrap="square" rtlCol="0">
            <a:spAutoFit/>
          </a:bodyPr>
          <a:lstStyle/>
          <a:p>
            <a:r>
              <a:rPr lang="en-GB" sz="1900" dirty="0">
                <a:latin typeface="Times New Roman" panose="02020603050405020304" pitchFamily="18" charset="0"/>
                <a:cs typeface="Times New Roman" panose="02020603050405020304" pitchFamily="18" charset="0"/>
              </a:rPr>
              <a:t>Basically, Google uses R to calculate ROI on advertising campaigns, to predict economic activity. Also, to improve the efficiency of online advertising. </a:t>
            </a:r>
            <a:endParaRPr lang="en-GB" sz="1900" dirty="0">
              <a:latin typeface="Times New Roman" panose="02020603050405020304" pitchFamily="18" charset="0"/>
              <a:cs typeface="Times New Roman" panose="02020603050405020304" pitchFamily="18" charset="0"/>
            </a:endParaRPr>
          </a:p>
        </p:txBody>
      </p:sp>
      <p:sp>
        <p:nvSpPr>
          <p:cNvPr id="4" name="Rectangle 3"/>
          <p:cNvSpPr/>
          <p:nvPr/>
        </p:nvSpPr>
        <p:spPr>
          <a:xfrm>
            <a:off x="0" y="0"/>
            <a:ext cx="12192000" cy="2078266"/>
          </a:xfrm>
          <a:prstGeom prst="rect">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278906" y="757648"/>
            <a:ext cx="10440401" cy="1278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0" b="1" dirty="0">
                <a:solidFill>
                  <a:schemeClr val="accent2">
                    <a:lumMod val="75000"/>
                  </a:schemeClr>
                </a:solidFill>
                <a:latin typeface="Times New Roman" panose="02020603050405020304" pitchFamily="18" charset="0"/>
                <a:cs typeface="Times New Roman" panose="02020603050405020304" pitchFamily="18" charset="0"/>
              </a:rPr>
              <a:t>Use Cases of R Language </a:t>
            </a:r>
            <a:endParaRPr lang="en-US" sz="6000" dirty="0">
              <a:solidFill>
                <a:schemeClr val="accent2">
                  <a:lumMod val="75000"/>
                </a:schemeClr>
              </a:solidFill>
            </a:endParaRPr>
          </a:p>
          <a:p>
            <a:pPr algn="ctr"/>
            <a:endParaRPr lang="en-IN" sz="6000" dirty="0"/>
          </a:p>
        </p:txBody>
      </p:sp>
      <p:pic>
        <p:nvPicPr>
          <p:cNvPr id="51" name="Picture Placeholder 50"/>
          <p:cNvPicPr>
            <a:picLocks noGrp="1" noChangeAspect="1"/>
          </p:cNvPicPr>
          <p:nvPr>
            <p:ph type="pic" idx="14"/>
          </p:nvPr>
        </p:nvPicPr>
        <p:blipFill>
          <a:blip r:embed="rId5" cstate="print">
            <a:extLst>
              <a:ext uri="{28A0092B-C50C-407E-A947-70E740481C1C}">
                <a14:useLocalDpi xmlns:a14="http://schemas.microsoft.com/office/drawing/2010/main" val="0"/>
              </a:ext>
            </a:extLst>
          </a:blip>
          <a:srcRect t="4593" b="4593"/>
          <a:stretch>
            <a:fillRect/>
          </a:stretch>
        </p:blipFill>
        <p:spPr>
          <a:xfrm>
            <a:off x="6521111" y="2211440"/>
            <a:ext cx="2049280" cy="1663310"/>
          </a:xfrm>
        </p:spPr>
      </p:pic>
      <p:sp>
        <p:nvSpPr>
          <p:cNvPr id="61" name="TextBox 60">
            <a:extLst>
              <a:ext uri="{FF2B5EF4-FFF2-40B4-BE49-F238E27FC236}">
                <a16:creationId xmlns:a16="http://schemas.microsoft.com/office/drawing/2014/main" xmlns="" id="{725CD98D-5C23-4E65-BB84-818E40702D3D}"/>
              </a:ext>
            </a:extLst>
          </p:cNvPr>
          <p:cNvSpPr txBox="1"/>
          <p:nvPr/>
        </p:nvSpPr>
        <p:spPr>
          <a:xfrm>
            <a:off x="3426508" y="4166266"/>
            <a:ext cx="2377132" cy="1323439"/>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R is part of </a:t>
            </a:r>
            <a:r>
              <a:rPr lang="en-GB" sz="2000" dirty="0" smtClean="0">
                <a:latin typeface="Times New Roman" panose="02020603050405020304" pitchFamily="18" charset="0"/>
                <a:cs typeface="Times New Roman" panose="02020603050405020304" pitchFamily="18" charset="0"/>
              </a:rPr>
              <a:t>Twitter’s Data-Science </a:t>
            </a:r>
            <a:r>
              <a:rPr lang="en-GB" sz="2000" dirty="0">
                <a:latin typeface="Times New Roman" panose="02020603050405020304" pitchFamily="18" charset="0"/>
                <a:cs typeface="Times New Roman" panose="02020603050405020304" pitchFamily="18" charset="0"/>
              </a:rPr>
              <a:t>toolbox for sophisticated statistical modelling. </a:t>
            </a:r>
            <a:endParaRPr lang="en-IN" sz="2000" dirty="0">
              <a:latin typeface="Times New Roman" panose="02020603050405020304" pitchFamily="18" charset="0"/>
              <a:cs typeface="Times New Roman" panose="02020603050405020304" pitchFamily="18" charset="0"/>
            </a:endParaRPr>
          </a:p>
        </p:txBody>
      </p:sp>
      <p:pic>
        <p:nvPicPr>
          <p:cNvPr id="64"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6606" y="0"/>
            <a:ext cx="1824568" cy="84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4519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FBAFB8-6E28-45E6-BBF4-165C81D50912}"/>
              </a:ext>
            </a:extLst>
          </p:cNvPr>
          <p:cNvSpPr>
            <a:spLocks noGrp="1"/>
          </p:cNvSpPr>
          <p:nvPr>
            <p:ph type="title"/>
          </p:nvPr>
        </p:nvSpPr>
        <p:spPr>
          <a:xfrm>
            <a:off x="0" y="0"/>
            <a:ext cx="12192000" cy="1940767"/>
          </a:xfrm>
          <a:noFill/>
        </p:spPr>
        <p:txBody>
          <a:bodyPr/>
          <a:lstStyle/>
          <a:p>
            <a:pPr algn="ctr"/>
            <a:r>
              <a:rPr lang="en-US" sz="5400" b="1" dirty="0" smtClean="0">
                <a:solidFill>
                  <a:schemeClr val="accent2">
                    <a:lumMod val="75000"/>
                  </a:schemeClr>
                </a:solidFill>
                <a:latin typeface="Times New Roman" panose="02020603050405020304" pitchFamily="18" charset="0"/>
                <a:cs typeface="Times New Roman" panose="02020603050405020304" pitchFamily="18" charset="0"/>
              </a:rPr>
              <a:t/>
            </a:r>
            <a:br>
              <a:rPr lang="en-US" sz="5400" b="1" dirty="0" smtClean="0">
                <a:solidFill>
                  <a:schemeClr val="accent2">
                    <a:lumMod val="75000"/>
                  </a:schemeClr>
                </a:solidFill>
                <a:latin typeface="Times New Roman" panose="02020603050405020304" pitchFamily="18" charset="0"/>
                <a:cs typeface="Times New Roman" panose="02020603050405020304" pitchFamily="18" charset="0"/>
              </a:rPr>
            </a:br>
            <a:r>
              <a:rPr lang="en-US" sz="6000" b="1" dirty="0" smtClean="0">
                <a:solidFill>
                  <a:schemeClr val="accent2">
                    <a:lumMod val="75000"/>
                  </a:schemeClr>
                </a:solidFill>
                <a:latin typeface="Times New Roman" panose="02020603050405020304" pitchFamily="18" charset="0"/>
                <a:cs typeface="Times New Roman" panose="02020603050405020304" pitchFamily="18" charset="0"/>
              </a:rPr>
              <a:t>Proposed </a:t>
            </a:r>
            <a:r>
              <a:rPr lang="en-US" sz="6000" b="1" dirty="0">
                <a:solidFill>
                  <a:schemeClr val="accent2">
                    <a:lumMod val="75000"/>
                  </a:schemeClr>
                </a:solidFill>
                <a:latin typeface="Times New Roman" panose="02020603050405020304" pitchFamily="18" charset="0"/>
                <a:cs typeface="Times New Roman" panose="02020603050405020304" pitchFamily="18" charset="0"/>
              </a:rPr>
              <a:t>Methodology</a:t>
            </a:r>
            <a:endParaRPr lang="en-IN" sz="600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92468EED-AE08-41E3-8748-CBC0EF3F8351}"/>
              </a:ext>
            </a:extLst>
          </p:cNvPr>
          <p:cNvSpPr>
            <a:spLocks noGrp="1"/>
          </p:cNvSpPr>
          <p:nvPr>
            <p:ph idx="1"/>
          </p:nvPr>
        </p:nvSpPr>
        <p:spPr>
          <a:xfrm>
            <a:off x="195943" y="1940766"/>
            <a:ext cx="11775233" cy="4618654"/>
          </a:xfrm>
          <a:solidFill>
            <a:schemeClr val="tx2">
              <a:lumMod val="60000"/>
              <a:lumOff val="40000"/>
            </a:schemeClr>
          </a:solidFill>
        </p:spPr>
        <p:txBody>
          <a:bodyPr>
            <a:noAutofit/>
          </a:bodyPr>
          <a:lstStyle/>
          <a:p>
            <a:pPr algn="just"/>
            <a:r>
              <a:rPr lang="en-US" b="1" dirty="0">
                <a:solidFill>
                  <a:schemeClr val="bg1"/>
                </a:solidFill>
                <a:latin typeface="Times New Roman" panose="02020603050405020304" pitchFamily="18" charset="0"/>
                <a:cs typeface="Times New Roman" panose="02020603050405020304" pitchFamily="18" charset="0"/>
              </a:rPr>
              <a:t>To identify the customers, we need to have a database with data about the previous customers that churned. The database has 2 parts, one part will be the training set. This will be used to create the model. The second part will be the testing set which will be used to evaluate our model. In this, we target mainly those customers with high probability to churn. This probability is given by our model. </a:t>
            </a:r>
          </a:p>
          <a:p>
            <a:pPr algn="just"/>
            <a:r>
              <a:rPr lang="en-US" b="1" dirty="0" smtClean="0">
                <a:solidFill>
                  <a:schemeClr val="bg1"/>
                </a:solidFill>
                <a:latin typeface="Times New Roman" panose="02020603050405020304" pitchFamily="18" charset="0"/>
                <a:cs typeface="Times New Roman" panose="02020603050405020304" pitchFamily="18" charset="0"/>
              </a:rPr>
              <a:t>We </a:t>
            </a:r>
            <a:r>
              <a:rPr lang="en-US" b="1" dirty="0">
                <a:solidFill>
                  <a:schemeClr val="bg1"/>
                </a:solidFill>
                <a:latin typeface="Times New Roman" panose="02020603050405020304" pitchFamily="18" charset="0"/>
                <a:cs typeface="Times New Roman" panose="02020603050405020304" pitchFamily="18" charset="0"/>
              </a:rPr>
              <a:t>can estimate our train with 3 different models. </a:t>
            </a:r>
          </a:p>
          <a:p>
            <a:pPr marL="457200" indent="-457200" algn="just">
              <a:buFont typeface="+mj-lt"/>
              <a:buAutoNum type="arabicParenR"/>
            </a:pPr>
            <a:r>
              <a:rPr lang="en-US" b="1" dirty="0">
                <a:solidFill>
                  <a:schemeClr val="bg1"/>
                </a:solidFill>
                <a:latin typeface="Times New Roman" panose="02020603050405020304" pitchFamily="18" charset="0"/>
                <a:cs typeface="Times New Roman" panose="02020603050405020304" pitchFamily="18" charset="0"/>
              </a:rPr>
              <a:t> Decision Tree </a:t>
            </a:r>
          </a:p>
          <a:p>
            <a:pPr marL="457200" indent="-457200" algn="just">
              <a:buFont typeface="+mj-lt"/>
              <a:buAutoNum type="arabicParenR"/>
            </a:pPr>
            <a:r>
              <a:rPr lang="en-US" b="1" dirty="0">
                <a:solidFill>
                  <a:schemeClr val="bg1"/>
                </a:solidFill>
                <a:latin typeface="Times New Roman" panose="02020603050405020304" pitchFamily="18" charset="0"/>
                <a:cs typeface="Times New Roman" panose="02020603050405020304" pitchFamily="18" charset="0"/>
              </a:rPr>
              <a:t> Random Forest </a:t>
            </a:r>
          </a:p>
          <a:p>
            <a:pPr marL="457200" indent="-457200" algn="just">
              <a:buFont typeface="+mj-lt"/>
              <a:buAutoNum type="arabicParenR"/>
            </a:pPr>
            <a:r>
              <a:rPr lang="en-US" b="1" dirty="0">
                <a:solidFill>
                  <a:schemeClr val="bg1"/>
                </a:solidFill>
                <a:latin typeface="Times New Roman" panose="02020603050405020304" pitchFamily="18" charset="0"/>
                <a:cs typeface="Times New Roman" panose="02020603050405020304" pitchFamily="18" charset="0"/>
              </a:rPr>
              <a:t> Logistic Regression Model </a:t>
            </a:r>
            <a:endParaRPr lang="en-IN" b="1" dirty="0">
              <a:solidFill>
                <a:schemeClr val="bg1"/>
              </a:solidFill>
              <a:latin typeface="Times New Roman" panose="02020603050405020304" pitchFamily="18" charset="0"/>
              <a:cs typeface="Times New Roman" panose="02020603050405020304" pitchFamily="18" charset="0"/>
            </a:endParaRPr>
          </a:p>
        </p:txBody>
      </p:sp>
      <p:pic>
        <p:nvPicPr>
          <p:cNvPr id="5"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8134" y="0"/>
            <a:ext cx="2123040" cy="97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2229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B3DA03-036D-4E5A-A863-E76ACA93E5D6}"/>
              </a:ext>
            </a:extLst>
          </p:cNvPr>
          <p:cNvSpPr>
            <a:spLocks noGrp="1"/>
          </p:cNvSpPr>
          <p:nvPr>
            <p:ph type="title"/>
          </p:nvPr>
        </p:nvSpPr>
        <p:spPr>
          <a:xfrm>
            <a:off x="0" y="0"/>
            <a:ext cx="12192000" cy="1566250"/>
          </a:xfrm>
          <a:gradFill>
            <a:gsLst>
              <a:gs pos="40256">
                <a:srgbClr val="B1DAF2">
                  <a:alpha val="37000"/>
                </a:srgbClr>
              </a:gs>
              <a:gs pos="0">
                <a:schemeClr val="accent1">
                  <a:lumMod val="5000"/>
                  <a:lumOff val="95000"/>
                </a:schemeClr>
              </a:gs>
              <a:gs pos="94000">
                <a:schemeClr val="accent1">
                  <a:lumMod val="27000"/>
                  <a:lumOff val="73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IN" sz="6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DECISION TREE</a:t>
            </a:r>
            <a:endParaRPr lang="en-IN" sz="6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D90D0B70-4846-4A33-9B97-C1B3A599D9C1}"/>
              </a:ext>
            </a:extLst>
          </p:cNvPr>
          <p:cNvSpPr>
            <a:spLocks noGrp="1"/>
          </p:cNvSpPr>
          <p:nvPr>
            <p:ph idx="1"/>
          </p:nvPr>
        </p:nvSpPr>
        <p:spPr>
          <a:xfrm>
            <a:off x="4209860" y="1566250"/>
            <a:ext cx="7982139" cy="5205742"/>
          </a:xfrm>
          <a:solidFill>
            <a:schemeClr val="accent1">
              <a:lumMod val="20000"/>
              <a:lumOff val="80000"/>
            </a:schemeClr>
          </a:solidFill>
        </p:spPr>
        <p:txBody>
          <a:bodyPr>
            <a:normAutofit/>
          </a:bodyPr>
          <a:lstStyle/>
          <a:p>
            <a:pPr algn="just"/>
            <a:r>
              <a:rPr lang="en-GB" dirty="0">
                <a:latin typeface="Times New Roman" panose="02020603050405020304" pitchFamily="18" charset="0"/>
                <a:cs typeface="Times New Roman" panose="02020603050405020304" pitchFamily="18" charset="0"/>
              </a:rPr>
              <a:t>Decision tree is a graph to represent choices and their results in form of a tree. The nodes in the graph represent an event or choice and the edges of the graph represent the decision rules or conditions.</a:t>
            </a:r>
          </a:p>
          <a:p>
            <a:pPr marL="0" indent="0" algn="just">
              <a:buNone/>
            </a:pPr>
            <a:r>
              <a:rPr lang="en-GB" dirty="0" smtClean="0">
                <a:latin typeface="Times New Roman" panose="02020603050405020304" pitchFamily="18" charset="0"/>
                <a:cs typeface="Times New Roman" panose="02020603050405020304" pitchFamily="18" charset="0"/>
              </a:rPr>
              <a:t>    </a:t>
            </a:r>
            <a:r>
              <a:rPr lang="en-GB" dirty="0" smtClean="0">
                <a:solidFill>
                  <a:srgbClr val="FF0000"/>
                </a:solidFill>
                <a:latin typeface="Times New Roman" panose="02020603050405020304" pitchFamily="18" charset="0"/>
                <a:cs typeface="Times New Roman" panose="02020603050405020304" pitchFamily="18" charset="0"/>
              </a:rPr>
              <a:t>Syntax</a:t>
            </a:r>
            <a:r>
              <a:rPr lang="en-GB" dirty="0">
                <a:solidFill>
                  <a:srgbClr val="FF0000"/>
                </a:solidFill>
                <a:latin typeface="Times New Roman" panose="02020603050405020304" pitchFamily="18" charset="0"/>
                <a:cs typeface="Times New Roman" panose="02020603050405020304" pitchFamily="18" charset="0"/>
              </a:rPr>
              <a:t>: </a:t>
            </a:r>
            <a:r>
              <a:rPr lang="en-GB" dirty="0" err="1">
                <a:solidFill>
                  <a:srgbClr val="FF0000"/>
                </a:solidFill>
                <a:latin typeface="Times New Roman" panose="02020603050405020304" pitchFamily="18" charset="0"/>
                <a:cs typeface="Times New Roman" panose="02020603050405020304" pitchFamily="18" charset="0"/>
              </a:rPr>
              <a:t>ctree</a:t>
            </a:r>
            <a:r>
              <a:rPr lang="en-GB" dirty="0">
                <a:solidFill>
                  <a:srgbClr val="FF0000"/>
                </a:solidFill>
                <a:latin typeface="Times New Roman" panose="02020603050405020304" pitchFamily="18" charset="0"/>
                <a:cs typeface="Times New Roman" panose="02020603050405020304" pitchFamily="18" charset="0"/>
              </a:rPr>
              <a:t>(formula, data) </a:t>
            </a:r>
          </a:p>
          <a:p>
            <a:pPr algn="just"/>
            <a:endParaRPr lang="en-GB" dirty="0" smtClean="0">
              <a:latin typeface="Times New Roman" panose="02020603050405020304" pitchFamily="18" charset="0"/>
              <a:cs typeface="Times New Roman" panose="02020603050405020304" pitchFamily="18" charset="0"/>
            </a:endParaRPr>
          </a:p>
          <a:p>
            <a:pPr algn="just"/>
            <a:r>
              <a:rPr lang="en-GB" dirty="0" smtClean="0">
                <a:solidFill>
                  <a:srgbClr val="FF0000"/>
                </a:solidFill>
                <a:latin typeface="Times New Roman" panose="02020603050405020304" pitchFamily="18" charset="0"/>
                <a:cs typeface="Times New Roman" panose="02020603050405020304" pitchFamily="18" charset="0"/>
              </a:rPr>
              <a:t>formula</a:t>
            </a:r>
            <a:r>
              <a:rPr lang="en-GB" dirty="0" smtClean="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is a formula describing the predictor and response variables. </a:t>
            </a:r>
            <a:endParaRPr lang="en-GB" dirty="0" smtClean="0">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algn="just"/>
            <a:r>
              <a:rPr lang="en-GB" dirty="0">
                <a:solidFill>
                  <a:srgbClr val="FF0000"/>
                </a:solidFill>
                <a:latin typeface="Times New Roman" panose="02020603050405020304" pitchFamily="18" charset="0"/>
                <a:cs typeface="Times New Roman" panose="02020603050405020304" pitchFamily="18" charset="0"/>
              </a:rPr>
              <a:t>data</a:t>
            </a:r>
            <a:r>
              <a:rPr lang="en-GB" dirty="0">
                <a:latin typeface="Times New Roman" panose="02020603050405020304" pitchFamily="18" charset="0"/>
                <a:cs typeface="Times New Roman" panose="02020603050405020304" pitchFamily="18" charset="0"/>
              </a:rPr>
              <a:t> is the name of the data set used. </a:t>
            </a:r>
            <a:endParaRPr lang="en-IN" dirty="0">
              <a:latin typeface="Times New Roman" panose="02020603050405020304" pitchFamily="18" charset="0"/>
              <a:cs typeface="Times New Roman" panose="02020603050405020304" pitchFamily="18" charset="0"/>
            </a:endParaRPr>
          </a:p>
        </p:txBody>
      </p:sp>
      <p:sp>
        <p:nvSpPr>
          <p:cNvPr id="8" name="Rectangle 7"/>
          <p:cNvSpPr/>
          <p:nvPr/>
        </p:nvSpPr>
        <p:spPr>
          <a:xfrm>
            <a:off x="0" y="1566250"/>
            <a:ext cx="4209861" cy="52917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6250"/>
            <a:ext cx="4209861" cy="5205742"/>
          </a:xfrm>
          <a:prstGeom prst="rect">
            <a:avLst/>
          </a:prstGeom>
        </p:spPr>
      </p:pic>
      <p:pic>
        <p:nvPicPr>
          <p:cNvPr id="10"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3611" y="0"/>
            <a:ext cx="1398389" cy="645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5297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8933AB-6E3D-4A07-BEDD-40A396072F2E}"/>
              </a:ext>
            </a:extLst>
          </p:cNvPr>
          <p:cNvSpPr>
            <a:spLocks noGrp="1"/>
          </p:cNvSpPr>
          <p:nvPr>
            <p:ph type="title"/>
          </p:nvPr>
        </p:nvSpPr>
        <p:spPr>
          <a:xfrm>
            <a:off x="0" y="0"/>
            <a:ext cx="12192000" cy="1502229"/>
          </a:xfrm>
          <a:gradFill>
            <a:gsLst>
              <a:gs pos="40256">
                <a:srgbClr val="B1DAF2">
                  <a:alpha val="37000"/>
                </a:srgbClr>
              </a:gs>
              <a:gs pos="0">
                <a:schemeClr val="accent1">
                  <a:lumMod val="5000"/>
                  <a:lumOff val="95000"/>
                </a:schemeClr>
              </a:gs>
              <a:gs pos="94000">
                <a:schemeClr val="accent1">
                  <a:lumMod val="27000"/>
                  <a:lumOff val="73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IN" sz="6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Logistic </a:t>
            </a:r>
            <a:r>
              <a:rPr lang="en-IN" sz="6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Regression Model</a:t>
            </a:r>
            <a:endParaRPr lang="en-IN" sz="6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0E6DA7F-78E5-4C84-8AEE-4F80AB6B6669}"/>
              </a:ext>
            </a:extLst>
          </p:cNvPr>
          <p:cNvSpPr>
            <a:spLocks noGrp="1"/>
          </p:cNvSpPr>
          <p:nvPr>
            <p:ph idx="1"/>
          </p:nvPr>
        </p:nvSpPr>
        <p:spPr>
          <a:xfrm>
            <a:off x="3956180" y="1502228"/>
            <a:ext cx="8235820" cy="5355771"/>
          </a:xfrm>
          <a:solidFill>
            <a:schemeClr val="tx2">
              <a:lumMod val="20000"/>
              <a:lumOff val="80000"/>
            </a:schemeClr>
          </a:solidFill>
        </p:spPr>
        <p:txBody>
          <a:bodyPr>
            <a:normAutofit lnSpcReduction="10000"/>
          </a:bodyPr>
          <a:lstStyle/>
          <a:p>
            <a:pPr algn="just"/>
            <a:r>
              <a:rPr lang="en-GB" sz="3200" dirty="0">
                <a:latin typeface="Times New Roman" panose="02020603050405020304" pitchFamily="18" charset="0"/>
                <a:cs typeface="Times New Roman" panose="02020603050405020304" pitchFamily="18" charset="0"/>
              </a:rPr>
              <a:t>The Logistic Regression model is a model in which dependent variable has categorical values such as True/False or 0/1. It measures the probability of a binary response as the value of response variable based on the mathematical equation relating it with the predictor variables</a:t>
            </a:r>
            <a:r>
              <a:rPr lang="en-GB" sz="3200" dirty="0" smtClean="0">
                <a:latin typeface="Times New Roman" panose="02020603050405020304" pitchFamily="18" charset="0"/>
                <a:cs typeface="Times New Roman" panose="02020603050405020304" pitchFamily="18" charset="0"/>
              </a:rPr>
              <a:t>.</a:t>
            </a:r>
          </a:p>
          <a:p>
            <a:pPr marL="0" indent="0" algn="just">
              <a:buNone/>
            </a:pPr>
            <a:endParaRPr lang="en-GB" sz="3200" dirty="0">
              <a:latin typeface="Times New Roman" panose="02020603050405020304" pitchFamily="18" charset="0"/>
              <a:cs typeface="Times New Roman" panose="02020603050405020304" pitchFamily="18" charset="0"/>
            </a:endParaRPr>
          </a:p>
          <a:p>
            <a:pPr algn="just"/>
            <a:r>
              <a:rPr lang="en-GB" sz="3200" dirty="0">
                <a:latin typeface="Times New Roman" panose="02020603050405020304" pitchFamily="18" charset="0"/>
                <a:cs typeface="Times New Roman" panose="02020603050405020304" pitchFamily="18" charset="0"/>
              </a:rPr>
              <a:t>The </a:t>
            </a:r>
            <a:r>
              <a:rPr lang="en-GB" sz="3200" dirty="0" err="1">
                <a:latin typeface="Times New Roman" panose="02020603050405020304" pitchFamily="18" charset="0"/>
                <a:cs typeface="Times New Roman" panose="02020603050405020304" pitchFamily="18" charset="0"/>
              </a:rPr>
              <a:t>glm</a:t>
            </a:r>
            <a:r>
              <a:rPr lang="en-GB" sz="3200" dirty="0">
                <a:latin typeface="Times New Roman" panose="02020603050405020304" pitchFamily="18" charset="0"/>
                <a:cs typeface="Times New Roman" panose="02020603050405020304" pitchFamily="18" charset="0"/>
              </a:rPr>
              <a:t>() function is to create the regression model</a:t>
            </a:r>
            <a:r>
              <a:rPr lang="en-GB" sz="3200" dirty="0" smtClean="0">
                <a:latin typeface="Times New Roman" panose="02020603050405020304" pitchFamily="18" charset="0"/>
                <a:cs typeface="Times New Roman" panose="02020603050405020304" pitchFamily="18" charset="0"/>
              </a:rPr>
              <a:t>.</a:t>
            </a:r>
          </a:p>
          <a:p>
            <a:pPr algn="just"/>
            <a:r>
              <a:rPr lang="en-GB" sz="3200" dirty="0" smtClean="0">
                <a:latin typeface="Times New Roman" panose="02020603050405020304" pitchFamily="18" charset="0"/>
                <a:cs typeface="Times New Roman" panose="02020603050405020304" pitchFamily="18" charset="0"/>
              </a:rPr>
              <a:t> </a:t>
            </a:r>
            <a:endParaRPr lang="en-GB" sz="3200" dirty="0">
              <a:latin typeface="Times New Roman" panose="02020603050405020304" pitchFamily="18" charset="0"/>
              <a:cs typeface="Times New Roman" panose="02020603050405020304" pitchFamily="18" charset="0"/>
            </a:endParaRPr>
          </a:p>
          <a:p>
            <a:pPr algn="just"/>
            <a:r>
              <a:rPr lang="en-GB" sz="3200" dirty="0">
                <a:latin typeface="Times New Roman" panose="02020603050405020304" pitchFamily="18" charset="0"/>
                <a:cs typeface="Times New Roman" panose="02020603050405020304" pitchFamily="18" charset="0"/>
              </a:rPr>
              <a:t>Syntax: </a:t>
            </a:r>
            <a:r>
              <a:rPr lang="en-GB" sz="3200" dirty="0" err="1">
                <a:solidFill>
                  <a:srgbClr val="FF0000"/>
                </a:solidFill>
                <a:latin typeface="Times New Roman" panose="02020603050405020304" pitchFamily="18" charset="0"/>
                <a:cs typeface="Times New Roman" panose="02020603050405020304" pitchFamily="18" charset="0"/>
              </a:rPr>
              <a:t>glm</a:t>
            </a:r>
            <a:r>
              <a:rPr lang="en-GB" sz="3200" dirty="0">
                <a:solidFill>
                  <a:srgbClr val="FF0000"/>
                </a:solidFill>
                <a:latin typeface="Times New Roman" panose="02020603050405020304" pitchFamily="18" charset="0"/>
                <a:cs typeface="Times New Roman" panose="02020603050405020304" pitchFamily="18" charset="0"/>
              </a:rPr>
              <a:t>(formula, data, family)</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5" name="Rectangle 4"/>
          <p:cNvSpPr/>
          <p:nvPr/>
        </p:nvSpPr>
        <p:spPr>
          <a:xfrm>
            <a:off x="0" y="1502228"/>
            <a:ext cx="4040155" cy="53557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910542"/>
            <a:ext cx="4040154" cy="2262487"/>
          </a:xfrm>
          <a:prstGeom prst="rect">
            <a:avLst/>
          </a:prstGeom>
        </p:spPr>
      </p:pic>
      <p:pic>
        <p:nvPicPr>
          <p:cNvPr id="7"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3611" y="0"/>
            <a:ext cx="1398389" cy="645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277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8933AB-6E3D-4A07-BEDD-40A396072F2E}"/>
              </a:ext>
            </a:extLst>
          </p:cNvPr>
          <p:cNvSpPr>
            <a:spLocks noGrp="1"/>
          </p:cNvSpPr>
          <p:nvPr>
            <p:ph type="title"/>
          </p:nvPr>
        </p:nvSpPr>
        <p:spPr>
          <a:xfrm>
            <a:off x="0" y="0"/>
            <a:ext cx="12192000" cy="1502229"/>
          </a:xfrm>
          <a:gradFill>
            <a:gsLst>
              <a:gs pos="40256">
                <a:srgbClr val="B1DAF2">
                  <a:alpha val="37000"/>
                </a:srgbClr>
              </a:gs>
              <a:gs pos="0">
                <a:schemeClr val="accent1">
                  <a:lumMod val="5000"/>
                  <a:lumOff val="95000"/>
                </a:schemeClr>
              </a:gs>
              <a:gs pos="94000">
                <a:schemeClr val="accent1">
                  <a:lumMod val="27000"/>
                  <a:lumOff val="73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IN" sz="6600" b="1" dirty="0" smtClean="0">
                <a:ln w="12700">
                  <a:solidFill>
                    <a:schemeClr val="tx2">
                      <a:lumMod val="75000"/>
                    </a:schemeClr>
                  </a:solidFill>
                  <a:prstDash val="solid"/>
                </a:ln>
                <a:solidFill>
                  <a:schemeClr val="tx2">
                    <a:lumMod val="60000"/>
                    <a:lumOff val="4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RANDOM FOREST</a:t>
            </a:r>
            <a:endParaRPr lang="en-IN" sz="6600" b="1" dirty="0">
              <a:ln w="12700">
                <a:solidFill>
                  <a:schemeClr val="tx2">
                    <a:lumMod val="75000"/>
                  </a:schemeClr>
                </a:solidFill>
                <a:prstDash val="solid"/>
              </a:ln>
              <a:solidFill>
                <a:schemeClr val="tx2">
                  <a:lumMod val="60000"/>
                  <a:lumOff val="4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0E6DA7F-78E5-4C84-8AEE-4F80AB6B6669}"/>
              </a:ext>
            </a:extLst>
          </p:cNvPr>
          <p:cNvSpPr>
            <a:spLocks noGrp="1"/>
          </p:cNvSpPr>
          <p:nvPr>
            <p:ph idx="1"/>
          </p:nvPr>
        </p:nvSpPr>
        <p:spPr>
          <a:xfrm>
            <a:off x="3956180" y="1502228"/>
            <a:ext cx="8235820" cy="5355771"/>
          </a:xfrm>
          <a:solidFill>
            <a:schemeClr val="tx2">
              <a:lumMod val="20000"/>
              <a:lumOff val="80000"/>
            </a:schemeClr>
          </a:solidFill>
        </p:spPr>
        <p:txBody>
          <a:bodyPr>
            <a:normAutofit/>
          </a:bodyPr>
          <a:lstStyle/>
          <a:p>
            <a:pPr algn="just"/>
            <a:r>
              <a:rPr lang="en-GB" sz="3200" dirty="0">
                <a:latin typeface="Times New Roman" panose="02020603050405020304" pitchFamily="18" charset="0"/>
                <a:cs typeface="Times New Roman" panose="02020603050405020304" pitchFamily="18" charset="0"/>
              </a:rPr>
              <a:t>In the random forest approach, a large number of decision trees are created. Every observation is given into every decision tree. An error estimate is made for the cases which were not used while building the tree. The R package "</a:t>
            </a:r>
            <a:r>
              <a:rPr lang="en-GB" sz="3200" dirty="0" err="1">
                <a:latin typeface="Times New Roman" panose="02020603050405020304" pitchFamily="18" charset="0"/>
                <a:cs typeface="Times New Roman" panose="02020603050405020304" pitchFamily="18" charset="0"/>
              </a:rPr>
              <a:t>randomForest</a:t>
            </a:r>
            <a:r>
              <a:rPr lang="en-GB" sz="3200" dirty="0">
                <a:latin typeface="Times New Roman" panose="02020603050405020304" pitchFamily="18" charset="0"/>
                <a:cs typeface="Times New Roman" panose="02020603050405020304" pitchFamily="18" charset="0"/>
              </a:rPr>
              <a:t>" is used to create random forests. </a:t>
            </a:r>
          </a:p>
          <a:p>
            <a:pPr marL="0" indent="0" algn="just">
              <a:buNone/>
            </a:pPr>
            <a:r>
              <a:rPr lang="en-GB" sz="3200" dirty="0">
                <a:solidFill>
                  <a:srgbClr val="FF0000"/>
                </a:solidFill>
                <a:latin typeface="Times New Roman" panose="02020603050405020304" pitchFamily="18" charset="0"/>
                <a:cs typeface="Times New Roman" panose="02020603050405020304" pitchFamily="18" charset="0"/>
              </a:rPr>
              <a:t>Syntax: </a:t>
            </a:r>
            <a:r>
              <a:rPr lang="en-GB" sz="3200" dirty="0" err="1">
                <a:solidFill>
                  <a:srgbClr val="FF0000"/>
                </a:solidFill>
                <a:latin typeface="Times New Roman" panose="02020603050405020304" pitchFamily="18" charset="0"/>
                <a:cs typeface="Times New Roman" panose="02020603050405020304" pitchFamily="18" charset="0"/>
              </a:rPr>
              <a:t>randomForest</a:t>
            </a:r>
            <a:r>
              <a:rPr lang="en-GB" sz="3200" dirty="0">
                <a:solidFill>
                  <a:srgbClr val="FF0000"/>
                </a:solidFill>
                <a:latin typeface="Times New Roman" panose="02020603050405020304" pitchFamily="18" charset="0"/>
                <a:cs typeface="Times New Roman" panose="02020603050405020304" pitchFamily="18" charset="0"/>
              </a:rPr>
              <a:t>(formula, data) </a:t>
            </a:r>
          </a:p>
          <a:p>
            <a:pPr algn="just"/>
            <a:r>
              <a:rPr lang="en-GB" sz="3200" dirty="0">
                <a:solidFill>
                  <a:srgbClr val="FF0000"/>
                </a:solidFill>
                <a:latin typeface="Times New Roman" panose="02020603050405020304" pitchFamily="18" charset="0"/>
                <a:cs typeface="Times New Roman" panose="02020603050405020304" pitchFamily="18" charset="0"/>
              </a:rPr>
              <a:t>formula</a:t>
            </a:r>
            <a:r>
              <a:rPr lang="en-GB" sz="3200" dirty="0">
                <a:latin typeface="Times New Roman" panose="02020603050405020304" pitchFamily="18" charset="0"/>
                <a:cs typeface="Times New Roman" panose="02020603050405020304" pitchFamily="18" charset="0"/>
              </a:rPr>
              <a:t> is a formula describing the predictor and response variables. </a:t>
            </a:r>
          </a:p>
          <a:p>
            <a:pPr algn="just"/>
            <a:r>
              <a:rPr lang="en-GB" sz="3200" dirty="0">
                <a:solidFill>
                  <a:srgbClr val="FF0000"/>
                </a:solidFill>
                <a:latin typeface="Times New Roman" panose="02020603050405020304" pitchFamily="18" charset="0"/>
                <a:cs typeface="Times New Roman" panose="02020603050405020304" pitchFamily="18" charset="0"/>
              </a:rPr>
              <a:t>data</a:t>
            </a:r>
            <a:r>
              <a:rPr lang="en-GB" sz="3200" dirty="0">
                <a:latin typeface="Times New Roman" panose="02020603050405020304" pitchFamily="18" charset="0"/>
                <a:cs typeface="Times New Roman" panose="02020603050405020304" pitchFamily="18" charset="0"/>
              </a:rPr>
              <a:t> is the name of the data set used. </a:t>
            </a:r>
            <a:endParaRPr lang="en-IN" sz="3200" dirty="0">
              <a:latin typeface="Times New Roman" panose="02020603050405020304" pitchFamily="18" charset="0"/>
              <a:cs typeface="Times New Roman" panose="02020603050405020304" pitchFamily="18" charset="0"/>
            </a:endParaRPr>
          </a:p>
        </p:txBody>
      </p:sp>
      <p:sp>
        <p:nvSpPr>
          <p:cNvPr id="5" name="Rectangle 4"/>
          <p:cNvSpPr/>
          <p:nvPr/>
        </p:nvSpPr>
        <p:spPr>
          <a:xfrm>
            <a:off x="0" y="1502228"/>
            <a:ext cx="4040155" cy="53557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3611" y="0"/>
            <a:ext cx="1398389" cy="6453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2227"/>
            <a:ext cx="4040155" cy="5355772"/>
          </a:xfrm>
          <a:prstGeom prst="rect">
            <a:avLst/>
          </a:prstGeom>
        </p:spPr>
      </p:pic>
    </p:spTree>
    <p:extLst>
      <p:ext uri="{BB962C8B-B14F-4D97-AF65-F5344CB8AC3E}">
        <p14:creationId xmlns:p14="http://schemas.microsoft.com/office/powerpoint/2010/main" val="30292679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8933AB-6E3D-4A07-BEDD-40A396072F2E}"/>
              </a:ext>
            </a:extLst>
          </p:cNvPr>
          <p:cNvSpPr>
            <a:spLocks noGrp="1"/>
          </p:cNvSpPr>
          <p:nvPr>
            <p:ph type="title"/>
          </p:nvPr>
        </p:nvSpPr>
        <p:spPr>
          <a:xfrm>
            <a:off x="0" y="0"/>
            <a:ext cx="12192000" cy="1502229"/>
          </a:xfrm>
          <a:gradFill>
            <a:gsLst>
              <a:gs pos="40256">
                <a:srgbClr val="B1DAF2">
                  <a:alpha val="37000"/>
                </a:srgbClr>
              </a:gs>
              <a:gs pos="0">
                <a:schemeClr val="accent1">
                  <a:lumMod val="5000"/>
                  <a:lumOff val="95000"/>
                </a:schemeClr>
              </a:gs>
              <a:gs pos="94000">
                <a:schemeClr val="accent1">
                  <a:lumMod val="27000"/>
                  <a:lumOff val="73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IN" sz="6000" b="1" dirty="0" smtClean="0">
                <a:ln w="12700">
                  <a:solidFill>
                    <a:schemeClr val="tx2">
                      <a:lumMod val="75000"/>
                    </a:schemeClr>
                  </a:solidFill>
                  <a:prstDash val="solid"/>
                </a:ln>
                <a:solidFill>
                  <a:schemeClr val="tx2">
                    <a:lumMod val="60000"/>
                    <a:lumOff val="4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CONFUSION MATRIX</a:t>
            </a:r>
            <a:endParaRPr lang="en-IN" sz="6000" b="1" dirty="0">
              <a:ln w="12700">
                <a:solidFill>
                  <a:schemeClr val="tx2">
                    <a:lumMod val="75000"/>
                  </a:schemeClr>
                </a:solidFill>
                <a:prstDash val="solid"/>
              </a:ln>
              <a:solidFill>
                <a:schemeClr val="tx2">
                  <a:lumMod val="60000"/>
                  <a:lumOff val="4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0E6DA7F-78E5-4C84-8AEE-4F80AB6B6669}"/>
              </a:ext>
            </a:extLst>
          </p:cNvPr>
          <p:cNvSpPr>
            <a:spLocks noGrp="1"/>
          </p:cNvSpPr>
          <p:nvPr>
            <p:ph idx="1"/>
          </p:nvPr>
        </p:nvSpPr>
        <p:spPr>
          <a:xfrm>
            <a:off x="3956180" y="1502228"/>
            <a:ext cx="8235820" cy="5355771"/>
          </a:xfrm>
          <a:solidFill>
            <a:schemeClr val="tx2">
              <a:lumMod val="20000"/>
              <a:lumOff val="80000"/>
            </a:schemeClr>
          </a:solidFill>
        </p:spPr>
        <p:txBody>
          <a:bodyPr>
            <a:normAutofit/>
          </a:bodyPr>
          <a:lstStyle/>
          <a:p>
            <a:pPr algn="just"/>
            <a:r>
              <a:rPr lang="en-US" sz="3200" dirty="0">
                <a:latin typeface="Times New Roman" panose="02020603050405020304" pitchFamily="18" charset="0"/>
                <a:cs typeface="Times New Roman" panose="02020603050405020304" pitchFamily="18" charset="0"/>
              </a:rPr>
              <a:t>A confusion matrix is a table that is often used to describe the performance of a classification model (or “classifier”) on a set of test data for which the true values are known. It allows the visualization of the performance of an algorithm. </a:t>
            </a:r>
          </a:p>
          <a:p>
            <a:pPr algn="just"/>
            <a:r>
              <a:rPr lang="en-US" sz="3200" dirty="0">
                <a:latin typeface="Times New Roman" panose="02020603050405020304" pitchFamily="18" charset="0"/>
                <a:cs typeface="Times New Roman" panose="02020603050405020304" pitchFamily="18" charset="0"/>
              </a:rPr>
              <a:t>Confusion Matrix gives the following values for every prediction model:</a:t>
            </a:r>
          </a:p>
          <a:p>
            <a:pPr algn="just">
              <a:buFont typeface="+mj-lt"/>
              <a:buAutoNum type="arabicPeriod"/>
            </a:pPr>
            <a:r>
              <a:rPr lang="en-US" sz="3200" dirty="0">
                <a:latin typeface="Times New Roman" panose="02020603050405020304" pitchFamily="18" charset="0"/>
                <a:cs typeface="Times New Roman" panose="02020603050405020304" pitchFamily="18" charset="0"/>
              </a:rPr>
              <a:t>Accuracy</a:t>
            </a:r>
          </a:p>
          <a:p>
            <a:pPr algn="just">
              <a:buFont typeface="+mj-lt"/>
              <a:buAutoNum type="arabicPeriod"/>
            </a:pPr>
            <a:r>
              <a:rPr lang="en-US" sz="3200" dirty="0">
                <a:latin typeface="Times New Roman" panose="02020603050405020304" pitchFamily="18" charset="0"/>
                <a:cs typeface="Times New Roman" panose="02020603050405020304" pitchFamily="18" charset="0"/>
              </a:rPr>
              <a:t>Kappa Statistics</a:t>
            </a:r>
          </a:p>
          <a:p>
            <a:endParaRPr lang="en-US" sz="3200" dirty="0">
              <a:latin typeface="Times New Roman" panose="02020603050405020304" pitchFamily="18" charset="0"/>
              <a:cs typeface="Times New Roman" panose="02020603050405020304" pitchFamily="18" charset="0"/>
            </a:endParaRPr>
          </a:p>
          <a:p>
            <a:endParaRPr lang="en-IN" sz="3200" dirty="0">
              <a:latin typeface="Times New Roman" panose="02020603050405020304" pitchFamily="18" charset="0"/>
              <a:cs typeface="Times New Roman" panose="02020603050405020304" pitchFamily="18" charset="0"/>
            </a:endParaRPr>
          </a:p>
        </p:txBody>
      </p:sp>
      <p:sp>
        <p:nvSpPr>
          <p:cNvPr id="5" name="Rectangle 4"/>
          <p:cNvSpPr/>
          <p:nvPr/>
        </p:nvSpPr>
        <p:spPr>
          <a:xfrm>
            <a:off x="0" y="1502228"/>
            <a:ext cx="4040155" cy="53557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3611" y="0"/>
            <a:ext cx="1398389" cy="6453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502227"/>
            <a:ext cx="4040156" cy="5355771"/>
          </a:xfrm>
          <a:prstGeom prst="rect">
            <a:avLst/>
          </a:prstGeom>
        </p:spPr>
      </p:pic>
    </p:spTree>
    <p:extLst>
      <p:ext uri="{BB962C8B-B14F-4D97-AF65-F5344CB8AC3E}">
        <p14:creationId xmlns:p14="http://schemas.microsoft.com/office/powerpoint/2010/main" val="29438811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FBAFB8-6E28-45E6-BBF4-165C81D50912}"/>
              </a:ext>
            </a:extLst>
          </p:cNvPr>
          <p:cNvSpPr>
            <a:spLocks noGrp="1"/>
          </p:cNvSpPr>
          <p:nvPr>
            <p:ph type="title"/>
          </p:nvPr>
        </p:nvSpPr>
        <p:spPr>
          <a:xfrm>
            <a:off x="0" y="0"/>
            <a:ext cx="12192000" cy="1940767"/>
          </a:xfrm>
          <a:noFill/>
        </p:spPr>
        <p:txBody>
          <a:bodyPr/>
          <a:lstStyle/>
          <a:p>
            <a:pPr algn="ctr"/>
            <a:r>
              <a:rPr lang="en-US" sz="5400" b="1" dirty="0" smtClean="0">
                <a:solidFill>
                  <a:schemeClr val="accent2">
                    <a:lumMod val="75000"/>
                  </a:schemeClr>
                </a:solidFill>
                <a:latin typeface="Times New Roman" panose="02020603050405020304" pitchFamily="18" charset="0"/>
                <a:cs typeface="Times New Roman" panose="02020603050405020304" pitchFamily="18" charset="0"/>
              </a:rPr>
              <a:t/>
            </a:r>
            <a:br>
              <a:rPr lang="en-US" sz="5400" b="1" dirty="0" smtClean="0">
                <a:solidFill>
                  <a:schemeClr val="accent2">
                    <a:lumMod val="75000"/>
                  </a:schemeClr>
                </a:solidFill>
                <a:latin typeface="Times New Roman" panose="02020603050405020304" pitchFamily="18" charset="0"/>
                <a:cs typeface="Times New Roman" panose="02020603050405020304" pitchFamily="18" charset="0"/>
              </a:rPr>
            </a:br>
            <a:r>
              <a:rPr lang="en-US" sz="5400" b="1" dirty="0" smtClean="0">
                <a:solidFill>
                  <a:schemeClr val="accent2">
                    <a:lumMod val="75000"/>
                  </a:schemeClr>
                </a:solidFill>
                <a:latin typeface="Times New Roman" panose="02020603050405020304" pitchFamily="18" charset="0"/>
                <a:cs typeface="Times New Roman" panose="02020603050405020304" pitchFamily="18" charset="0"/>
              </a:rPr>
              <a:t>ACCURACY</a:t>
            </a:r>
            <a:endParaRPr lang="en-IN" sz="600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92468EED-AE08-41E3-8748-CBC0EF3F8351}"/>
              </a:ext>
            </a:extLst>
          </p:cNvPr>
          <p:cNvSpPr>
            <a:spLocks noGrp="1"/>
          </p:cNvSpPr>
          <p:nvPr>
            <p:ph idx="1"/>
          </p:nvPr>
        </p:nvSpPr>
        <p:spPr>
          <a:xfrm>
            <a:off x="195943" y="1940766"/>
            <a:ext cx="11775233" cy="4618654"/>
          </a:xfrm>
          <a:solidFill>
            <a:schemeClr val="tx2">
              <a:lumMod val="60000"/>
              <a:lumOff val="40000"/>
            </a:schemeClr>
          </a:solidFill>
        </p:spPr>
        <p:txBody>
          <a:bodyPr>
            <a:noAutofit/>
          </a:bodyPr>
          <a:lstStyle/>
          <a:p>
            <a:pPr algn="just"/>
            <a:r>
              <a:rPr lang="en-US" b="1" dirty="0" smtClean="0">
                <a:solidFill>
                  <a:schemeClr val="bg1"/>
                </a:solidFill>
                <a:latin typeface="Times New Roman" panose="02020603050405020304" pitchFamily="18" charset="0"/>
                <a:cs typeface="Times New Roman" panose="02020603050405020304" pitchFamily="18" charset="0"/>
              </a:rPr>
              <a:t>Classification Rate or Accuracy is given by the relation: </a:t>
            </a:r>
          </a:p>
          <a:p>
            <a:pPr algn="just"/>
            <a:endParaRPr lang="en-IN" b="1" dirty="0" smtClean="0">
              <a:solidFill>
                <a:schemeClr val="bg1"/>
              </a:solidFill>
              <a:latin typeface="Times New Roman" panose="02020603050405020304" pitchFamily="18" charset="0"/>
              <a:cs typeface="Times New Roman" panose="02020603050405020304" pitchFamily="18" charset="0"/>
            </a:endParaRPr>
          </a:p>
          <a:p>
            <a:pPr algn="just"/>
            <a:endParaRPr lang="en-IN" b="1" dirty="0">
              <a:solidFill>
                <a:schemeClr val="bg1"/>
              </a:solidFill>
              <a:latin typeface="Times New Roman" panose="02020603050405020304" pitchFamily="18" charset="0"/>
              <a:cs typeface="Times New Roman" panose="02020603050405020304" pitchFamily="18" charset="0"/>
            </a:endParaRPr>
          </a:p>
          <a:p>
            <a:pPr algn="just"/>
            <a:endParaRPr lang="en-IN" b="1" dirty="0">
              <a:solidFill>
                <a:schemeClr val="bg1"/>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b="1" dirty="0">
                <a:solidFill>
                  <a:schemeClr val="bg1"/>
                </a:solidFill>
                <a:latin typeface="Times New Roman" panose="02020603050405020304" pitchFamily="18" charset="0"/>
                <a:cs typeface="Times New Roman" panose="02020603050405020304" pitchFamily="18" charset="0"/>
              </a:rPr>
              <a:t>True Positive (TP): </a:t>
            </a:r>
            <a:r>
              <a:rPr lang="en-US" dirty="0">
                <a:solidFill>
                  <a:schemeClr val="bg1"/>
                </a:solidFill>
                <a:latin typeface="Times New Roman" panose="02020603050405020304" pitchFamily="18" charset="0"/>
                <a:cs typeface="Times New Roman" panose="02020603050405020304" pitchFamily="18" charset="0"/>
              </a:rPr>
              <a:t>Observation is positive, and is predicted to be positive. </a:t>
            </a:r>
          </a:p>
          <a:p>
            <a:pPr marL="457200" indent="-457200" algn="just">
              <a:buFont typeface="+mj-lt"/>
              <a:buAutoNum type="arabicPeriod"/>
            </a:pPr>
            <a:r>
              <a:rPr lang="en-US" b="1" dirty="0">
                <a:solidFill>
                  <a:schemeClr val="bg1"/>
                </a:solidFill>
                <a:latin typeface="Times New Roman" panose="02020603050405020304" pitchFamily="18" charset="0"/>
                <a:cs typeface="Times New Roman" panose="02020603050405020304" pitchFamily="18" charset="0"/>
              </a:rPr>
              <a:t>False Negative (FN): </a:t>
            </a:r>
            <a:r>
              <a:rPr lang="en-US" dirty="0">
                <a:solidFill>
                  <a:schemeClr val="bg1"/>
                </a:solidFill>
                <a:latin typeface="Times New Roman" panose="02020603050405020304" pitchFamily="18" charset="0"/>
                <a:cs typeface="Times New Roman" panose="02020603050405020304" pitchFamily="18" charset="0"/>
              </a:rPr>
              <a:t>Observation is positive, but is predicted negative. </a:t>
            </a:r>
          </a:p>
          <a:p>
            <a:pPr marL="457200" indent="-457200" algn="just">
              <a:buFont typeface="+mj-lt"/>
              <a:buAutoNum type="arabicPeriod"/>
            </a:pPr>
            <a:r>
              <a:rPr lang="en-US" b="1" dirty="0">
                <a:solidFill>
                  <a:schemeClr val="bg1"/>
                </a:solidFill>
                <a:latin typeface="Times New Roman" panose="02020603050405020304" pitchFamily="18" charset="0"/>
                <a:cs typeface="Times New Roman" panose="02020603050405020304" pitchFamily="18" charset="0"/>
              </a:rPr>
              <a:t>True Negative (TN): </a:t>
            </a:r>
            <a:r>
              <a:rPr lang="en-US" dirty="0">
                <a:solidFill>
                  <a:schemeClr val="bg1"/>
                </a:solidFill>
                <a:latin typeface="Times New Roman" panose="02020603050405020304" pitchFamily="18" charset="0"/>
                <a:cs typeface="Times New Roman" panose="02020603050405020304" pitchFamily="18" charset="0"/>
              </a:rPr>
              <a:t>Observation is negative, and is predicted to be negative.</a:t>
            </a:r>
          </a:p>
          <a:p>
            <a:pPr marL="457200" indent="-457200" algn="just">
              <a:buFont typeface="+mj-lt"/>
              <a:buAutoNum type="arabicPeriod"/>
            </a:pPr>
            <a:r>
              <a:rPr lang="en-US" b="1" dirty="0">
                <a:solidFill>
                  <a:schemeClr val="bg1"/>
                </a:solidFill>
                <a:latin typeface="Times New Roman" panose="02020603050405020304" pitchFamily="18" charset="0"/>
                <a:cs typeface="Times New Roman" panose="02020603050405020304" pitchFamily="18" charset="0"/>
              </a:rPr>
              <a:t>False Positive (FP): </a:t>
            </a:r>
            <a:r>
              <a:rPr lang="en-US" dirty="0">
                <a:solidFill>
                  <a:schemeClr val="bg1"/>
                </a:solidFill>
                <a:latin typeface="Times New Roman" panose="02020603050405020304" pitchFamily="18" charset="0"/>
                <a:cs typeface="Times New Roman" panose="02020603050405020304" pitchFamily="18" charset="0"/>
              </a:rPr>
              <a:t>Observation is negative, but is predicted positive. </a:t>
            </a:r>
          </a:p>
          <a:p>
            <a:pPr algn="just"/>
            <a:endParaRPr lang="en-IN" b="1" dirty="0" smtClean="0">
              <a:solidFill>
                <a:schemeClr val="bg1"/>
              </a:solidFill>
              <a:latin typeface="Times New Roman" panose="02020603050405020304" pitchFamily="18" charset="0"/>
              <a:cs typeface="Times New Roman" panose="02020603050405020304" pitchFamily="18" charset="0"/>
            </a:endParaRPr>
          </a:p>
        </p:txBody>
      </p:sp>
      <p:pic>
        <p:nvPicPr>
          <p:cNvPr id="5"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8134" y="0"/>
            <a:ext cx="2123040" cy="9797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s://cdncontribute.geeksforgeeks.org/wp-content/uploads/Confusion_Matrix2_2.png">
            <a:extLst>
              <a:ext uri="{FF2B5EF4-FFF2-40B4-BE49-F238E27FC236}">
                <a16:creationId xmlns="" xmlns:a16="http://schemas.microsoft.com/office/drawing/2014/main" id="{25411E6B-E095-4208-8BB1-96A614F51F2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071523" y="2723502"/>
            <a:ext cx="3216557" cy="1086265"/>
          </a:xfrm>
          <a:prstGeom prst="rect">
            <a:avLst/>
          </a:prstGeom>
          <a:noFill/>
          <a:ln>
            <a:noFill/>
          </a:ln>
        </p:spPr>
      </p:pic>
    </p:spTree>
    <p:extLst>
      <p:ext uri="{BB962C8B-B14F-4D97-AF65-F5344CB8AC3E}">
        <p14:creationId xmlns:p14="http://schemas.microsoft.com/office/powerpoint/2010/main" val="12319907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FBAFB8-6E28-45E6-BBF4-165C81D50912}"/>
              </a:ext>
            </a:extLst>
          </p:cNvPr>
          <p:cNvSpPr>
            <a:spLocks noGrp="1"/>
          </p:cNvSpPr>
          <p:nvPr>
            <p:ph type="title"/>
          </p:nvPr>
        </p:nvSpPr>
        <p:spPr>
          <a:xfrm>
            <a:off x="0" y="0"/>
            <a:ext cx="12192000" cy="1940767"/>
          </a:xfrm>
          <a:noFill/>
        </p:spPr>
        <p:txBody>
          <a:bodyPr/>
          <a:lstStyle/>
          <a:p>
            <a:pPr algn="ctr"/>
            <a:r>
              <a:rPr lang="en-US" sz="5400" b="1" dirty="0" smtClean="0">
                <a:solidFill>
                  <a:schemeClr val="accent2">
                    <a:lumMod val="75000"/>
                  </a:schemeClr>
                </a:solidFill>
                <a:latin typeface="Times New Roman" panose="02020603050405020304" pitchFamily="18" charset="0"/>
                <a:cs typeface="Times New Roman" panose="02020603050405020304" pitchFamily="18" charset="0"/>
              </a:rPr>
              <a:t/>
            </a:r>
            <a:br>
              <a:rPr lang="en-US" sz="5400" b="1" dirty="0" smtClean="0">
                <a:solidFill>
                  <a:schemeClr val="accent2">
                    <a:lumMod val="75000"/>
                  </a:schemeClr>
                </a:solidFill>
                <a:latin typeface="Times New Roman" panose="02020603050405020304" pitchFamily="18" charset="0"/>
                <a:cs typeface="Times New Roman" panose="02020603050405020304" pitchFamily="18" charset="0"/>
              </a:rPr>
            </a:br>
            <a:r>
              <a:rPr lang="en-US" sz="5400" b="1" dirty="0" smtClean="0">
                <a:solidFill>
                  <a:schemeClr val="accent2">
                    <a:lumMod val="75000"/>
                  </a:schemeClr>
                </a:solidFill>
                <a:latin typeface="Times New Roman" panose="02020603050405020304" pitchFamily="18" charset="0"/>
                <a:cs typeface="Times New Roman" panose="02020603050405020304" pitchFamily="18" charset="0"/>
              </a:rPr>
              <a:t>KAPPA STATISTICS</a:t>
            </a:r>
            <a:endParaRPr lang="en-IN" sz="600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92468EED-AE08-41E3-8748-CBC0EF3F8351}"/>
              </a:ext>
            </a:extLst>
          </p:cNvPr>
          <p:cNvSpPr>
            <a:spLocks noGrp="1"/>
          </p:cNvSpPr>
          <p:nvPr>
            <p:ph idx="1"/>
          </p:nvPr>
        </p:nvSpPr>
        <p:spPr>
          <a:xfrm>
            <a:off x="195943" y="1940766"/>
            <a:ext cx="11775233" cy="4618654"/>
          </a:xfrm>
          <a:solidFill>
            <a:schemeClr val="tx2">
              <a:lumMod val="60000"/>
              <a:lumOff val="40000"/>
            </a:schemeClr>
          </a:solidFill>
        </p:spPr>
        <p:txBody>
          <a:bodyPr>
            <a:noAutofit/>
          </a:bodyPr>
          <a:lstStyle/>
          <a:p>
            <a:pPr algn="just"/>
            <a:r>
              <a:rPr lang="en-US" b="1" dirty="0">
                <a:solidFill>
                  <a:schemeClr val="bg1"/>
                </a:solidFill>
                <a:latin typeface="Times New Roman" panose="02020603050405020304" pitchFamily="18" charset="0"/>
                <a:cs typeface="Times New Roman" panose="02020603050405020304" pitchFamily="18" charset="0"/>
              </a:rPr>
              <a:t>Cohen's kappa coefficient (κ) is a statistic which measures inter-rater agreement for qualitative (categorical) items. It is generally thought to be a more robust measure than simple percent agreement calculation, as κ takes into account the possibility of the agreement occurring by chance. </a:t>
            </a:r>
          </a:p>
          <a:p>
            <a:pPr algn="just"/>
            <a:endParaRPr lang="en-IN" b="1" dirty="0" smtClean="0">
              <a:solidFill>
                <a:schemeClr val="bg1"/>
              </a:solidFill>
              <a:latin typeface="Times New Roman" panose="02020603050405020304" pitchFamily="18" charset="0"/>
              <a:cs typeface="Times New Roman" panose="02020603050405020304" pitchFamily="18" charset="0"/>
            </a:endParaRPr>
          </a:p>
        </p:txBody>
      </p:sp>
      <p:pic>
        <p:nvPicPr>
          <p:cNvPr id="5"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8134" y="0"/>
            <a:ext cx="2123040" cy="9797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KAPIL MITTAL\AppData\Local\Microsoft\Windows\INetCache\Content.MSO\6FCCBF6F.tmp">
            <a:extLst>
              <a:ext uri="{FF2B5EF4-FFF2-40B4-BE49-F238E27FC236}">
                <a16:creationId xmlns="" xmlns:a16="http://schemas.microsoft.com/office/drawing/2014/main" id="{53C0DBB1-6931-45C7-9A0D-59B035BB3FA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60856" y="3806890"/>
            <a:ext cx="7084360" cy="2752530"/>
          </a:xfrm>
          <a:prstGeom prst="rect">
            <a:avLst/>
          </a:prstGeom>
          <a:noFill/>
          <a:ln>
            <a:noFill/>
          </a:ln>
        </p:spPr>
      </p:pic>
    </p:spTree>
    <p:extLst>
      <p:ext uri="{BB962C8B-B14F-4D97-AF65-F5344CB8AC3E}">
        <p14:creationId xmlns:p14="http://schemas.microsoft.com/office/powerpoint/2010/main" val="10867008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22EACE2C-F0BB-4B26-BDA0-E1B66FC049A7}"/>
              </a:ext>
            </a:extLst>
          </p:cNvPr>
          <p:cNvSpPr txBox="1"/>
          <p:nvPr/>
        </p:nvSpPr>
        <p:spPr>
          <a:xfrm>
            <a:off x="231611" y="4859230"/>
            <a:ext cx="6187295" cy="1200329"/>
          </a:xfrm>
          <a:prstGeom prst="rect">
            <a:avLst/>
          </a:prstGeom>
          <a:noFill/>
          <a:ln>
            <a:noFill/>
          </a:ln>
        </p:spPr>
        <p:txBody>
          <a:bodyPr wrap="square" rtlCol="0" anchor="ctr">
            <a:spAutoFit/>
          </a:bodyPr>
          <a:lstStyle/>
          <a:p>
            <a:r>
              <a:rPr lang="en-US" altLang="ko-KR" sz="3600" b="1" dirty="0" smtClean="0">
                <a:ln>
                  <a:solidFill>
                    <a:schemeClr val="tx1"/>
                  </a:solidFill>
                </a:ln>
                <a:solidFill>
                  <a:schemeClr val="accent1"/>
                </a:solidFill>
                <a:latin typeface="+mj-lt"/>
                <a:cs typeface="Arial" pitchFamily="34" charset="0"/>
              </a:rPr>
              <a:t>Project Mentor:</a:t>
            </a:r>
          </a:p>
          <a:p>
            <a:r>
              <a:rPr lang="en-US" altLang="ko-KR" sz="3600" b="1" dirty="0" smtClean="0">
                <a:ln>
                  <a:solidFill>
                    <a:schemeClr val="tx1"/>
                  </a:solidFill>
                </a:ln>
                <a:solidFill>
                  <a:schemeClr val="accent1"/>
                </a:solidFill>
                <a:latin typeface="+mj-lt"/>
                <a:cs typeface="Arial" pitchFamily="34" charset="0"/>
              </a:rPr>
              <a:t>DR. PUNEET GOSWAMI</a:t>
            </a:r>
            <a:endParaRPr lang="ko-KR" altLang="en-US" sz="3600" b="1" dirty="0">
              <a:ln>
                <a:solidFill>
                  <a:schemeClr val="tx1"/>
                </a:solidFill>
              </a:ln>
              <a:solidFill>
                <a:schemeClr val="accent1"/>
              </a:solidFill>
              <a:latin typeface="+mj-lt"/>
              <a:cs typeface="Arial" pitchFamily="34" charset="0"/>
            </a:endParaRPr>
          </a:p>
        </p:txBody>
      </p:sp>
      <p:sp>
        <p:nvSpPr>
          <p:cNvPr id="11" name="TextBox 10">
            <a:extLst>
              <a:ext uri="{FF2B5EF4-FFF2-40B4-BE49-F238E27FC236}">
                <a16:creationId xmlns:a16="http://schemas.microsoft.com/office/drawing/2014/main" xmlns="" id="{DF7CD60F-31E5-47BD-825E-DF5FFB019C06}"/>
              </a:ext>
            </a:extLst>
          </p:cNvPr>
          <p:cNvSpPr txBox="1"/>
          <p:nvPr/>
        </p:nvSpPr>
        <p:spPr>
          <a:xfrm>
            <a:off x="7414904" y="4859229"/>
            <a:ext cx="4777096" cy="1200329"/>
          </a:xfrm>
          <a:prstGeom prst="rect">
            <a:avLst/>
          </a:prstGeom>
          <a:noFill/>
        </p:spPr>
        <p:txBody>
          <a:bodyPr wrap="square" rtlCol="0" anchor="ctr">
            <a:spAutoFit/>
          </a:bodyPr>
          <a:lstStyle/>
          <a:p>
            <a:r>
              <a:rPr lang="en-US" altLang="ko-KR" sz="3600" b="1" dirty="0" smtClean="0">
                <a:ln>
                  <a:solidFill>
                    <a:schemeClr val="tx1"/>
                  </a:solidFill>
                </a:ln>
                <a:solidFill>
                  <a:schemeClr val="accent1"/>
                </a:solidFill>
                <a:cs typeface="Arial" pitchFamily="34" charset="0"/>
              </a:rPr>
              <a:t>HOD:</a:t>
            </a:r>
          </a:p>
          <a:p>
            <a:r>
              <a:rPr lang="en-US" altLang="ko-KR" sz="3600" b="1" dirty="0" smtClean="0">
                <a:ln>
                  <a:solidFill>
                    <a:schemeClr val="tx1"/>
                  </a:solidFill>
                </a:ln>
                <a:solidFill>
                  <a:schemeClr val="accent1"/>
                </a:solidFill>
                <a:cs typeface="Arial" pitchFamily="34" charset="0"/>
              </a:rPr>
              <a:t>DR. AJAY SHARMA</a:t>
            </a:r>
            <a:endParaRPr lang="ko-KR" altLang="en-US" sz="3600" b="1" dirty="0">
              <a:ln>
                <a:solidFill>
                  <a:schemeClr val="tx1"/>
                </a:solidFill>
              </a:ln>
              <a:solidFill>
                <a:schemeClr val="accent1"/>
              </a:solidFill>
              <a:cs typeface="Arial" pitchFamily="34" charset="0"/>
            </a:endParaRPr>
          </a:p>
        </p:txBody>
      </p:sp>
      <p:sp>
        <p:nvSpPr>
          <p:cNvPr id="2" name="Rectangle 1"/>
          <p:cNvSpPr/>
          <p:nvPr/>
        </p:nvSpPr>
        <p:spPr>
          <a:xfrm>
            <a:off x="1050202" y="425513"/>
            <a:ext cx="9361283" cy="1638677"/>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dk1"/>
          </a:lnRef>
          <a:fillRef idx="1">
            <a:schemeClr val="lt1"/>
          </a:fillRef>
          <a:effectRef idx="0">
            <a:schemeClr val="dk1"/>
          </a:effectRef>
          <a:fontRef idx="minor">
            <a:schemeClr val="dk1"/>
          </a:fontRef>
        </p:style>
        <p:txBody>
          <a:bodyPr rtlCol="0" anchor="ctr"/>
          <a:lstStyle/>
          <a:p>
            <a:pPr algn="ctr"/>
            <a:r>
              <a:rPr lang="en-IN" sz="6600" b="1" dirty="0" smtClean="0">
                <a:solidFill>
                  <a:schemeClr val="accent2">
                    <a:lumMod val="40000"/>
                    <a:lumOff val="60000"/>
                  </a:schemeClr>
                </a:solidFill>
                <a:latin typeface="Algerian" panose="04020705040A02060702" pitchFamily="82" charset="0"/>
              </a:rPr>
              <a:t>MAJOR PROJECT</a:t>
            </a:r>
            <a:endParaRPr lang="en-IN" sz="6600" b="1" dirty="0">
              <a:solidFill>
                <a:schemeClr val="accent2">
                  <a:lumMod val="40000"/>
                  <a:lumOff val="60000"/>
                </a:schemeClr>
              </a:solidFill>
              <a:latin typeface="Algerian" panose="04020705040A02060702" pitchFamily="82" charset="0"/>
            </a:endParaRPr>
          </a:p>
        </p:txBody>
      </p:sp>
      <p:pic>
        <p:nvPicPr>
          <p:cNvPr id="5"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0811" y="0"/>
            <a:ext cx="2121189" cy="978860"/>
          </a:xfrm>
          <a:prstGeom prst="rect">
            <a:avLst/>
          </a:prstGeom>
          <a:solidFill>
            <a:schemeClr val="bg1">
              <a:alpha val="18000"/>
            </a:schemeClr>
          </a:solidFill>
          <a:extLst/>
        </p:spPr>
      </p:pic>
    </p:spTree>
    <p:extLst>
      <p:ext uri="{BB962C8B-B14F-4D97-AF65-F5344CB8AC3E}">
        <p14:creationId xmlns:p14="http://schemas.microsoft.com/office/powerpoint/2010/main" val="21163028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FBAFB8-6E28-45E6-BBF4-165C81D50912}"/>
              </a:ext>
            </a:extLst>
          </p:cNvPr>
          <p:cNvSpPr>
            <a:spLocks noGrp="1"/>
          </p:cNvSpPr>
          <p:nvPr>
            <p:ph type="title"/>
          </p:nvPr>
        </p:nvSpPr>
        <p:spPr>
          <a:xfrm>
            <a:off x="0" y="1"/>
            <a:ext cx="12192000" cy="1212980"/>
          </a:xfrm>
          <a:gradFill>
            <a:gsLst>
              <a:gs pos="40256">
                <a:srgbClr val="B1DAF2">
                  <a:alpha val="37000"/>
                </a:srgbClr>
              </a:gs>
              <a:gs pos="0">
                <a:schemeClr val="accent1">
                  <a:lumMod val="5000"/>
                  <a:lumOff val="95000"/>
                </a:schemeClr>
              </a:gs>
              <a:gs pos="94000">
                <a:schemeClr val="accent1">
                  <a:lumMod val="27000"/>
                  <a:lumOff val="73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sz="5400" b="1" dirty="0" smtClean="0">
                <a:solidFill>
                  <a:schemeClr val="accent2">
                    <a:lumMod val="75000"/>
                  </a:schemeClr>
                </a:solidFill>
                <a:latin typeface="Times New Roman" panose="02020603050405020304" pitchFamily="18" charset="0"/>
                <a:cs typeface="Times New Roman" panose="02020603050405020304" pitchFamily="18" charset="0"/>
              </a:rPr>
              <a:t>FLOW CHART</a:t>
            </a:r>
            <a:endParaRPr lang="en-IN" sz="60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5"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2150" y="1"/>
            <a:ext cx="2123040" cy="979714"/>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3">
            <a:extLst>
              <a:ext uri="{FF2B5EF4-FFF2-40B4-BE49-F238E27FC236}">
                <a16:creationId xmlns="" xmlns:a16="http://schemas.microsoft.com/office/drawing/2014/main" id="{7ADEFF9D-CD31-4866-A7ED-2908803FDA74}"/>
              </a:ext>
            </a:extLst>
          </p:cNvPr>
          <p:cNvPicPr>
            <a:picLocks noGrp="1"/>
          </p:cNvPicPr>
          <p:nvPr>
            <p:ph idx="1"/>
          </p:nvPr>
        </p:nvPicPr>
        <p:blipFill>
          <a:blip r:embed="rId3"/>
          <a:stretch>
            <a:fillRect/>
          </a:stretch>
        </p:blipFill>
        <p:spPr>
          <a:xfrm>
            <a:off x="3526971" y="1212981"/>
            <a:ext cx="4516016" cy="5645019"/>
          </a:xfrm>
          <a:prstGeom prst="rect">
            <a:avLst/>
          </a:prstGeom>
        </p:spPr>
      </p:pic>
    </p:spTree>
    <p:extLst>
      <p:ext uri="{BB962C8B-B14F-4D97-AF65-F5344CB8AC3E}">
        <p14:creationId xmlns:p14="http://schemas.microsoft.com/office/powerpoint/2010/main" val="21522469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A3499E92-50A7-4680-90CB-41532F4FC718}"/>
              </a:ext>
            </a:extLst>
          </p:cNvPr>
          <p:cNvSpPr/>
          <p:nvPr/>
        </p:nvSpPr>
        <p:spPr>
          <a:xfrm>
            <a:off x="5739897" y="391190"/>
            <a:ext cx="6075716" cy="6270778"/>
          </a:xfrm>
          <a:prstGeom prst="roundRect">
            <a:avLst>
              <a:gd name="adj" fmla="val 1286"/>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xmlns="" id="{042C12F7-AE9B-40D2-A6C4-2F1B6BC860EE}"/>
              </a:ext>
            </a:extLst>
          </p:cNvPr>
          <p:cNvSpPr txBox="1"/>
          <p:nvPr/>
        </p:nvSpPr>
        <p:spPr>
          <a:xfrm>
            <a:off x="6120144" y="460440"/>
            <a:ext cx="4191754" cy="646331"/>
          </a:xfrm>
          <a:prstGeom prst="rect">
            <a:avLst/>
          </a:prstGeom>
          <a:noFill/>
        </p:spPr>
        <p:txBody>
          <a:bodyPr wrap="square" rtlCol="0" anchor="ctr">
            <a:spAutoFit/>
          </a:bodyPr>
          <a:lstStyle/>
          <a:p>
            <a:r>
              <a:rPr lang="en-US" altLang="ko-KR" sz="3600" b="1" dirty="0" smtClean="0">
                <a:solidFill>
                  <a:schemeClr val="bg1"/>
                </a:solidFill>
                <a:latin typeface="+mj-lt"/>
                <a:cs typeface="Arial" pitchFamily="34" charset="0"/>
              </a:rPr>
              <a:t>DESIGN STEPS</a:t>
            </a:r>
            <a:endParaRPr lang="ko-KR" altLang="en-US" sz="3600" b="1" dirty="0">
              <a:solidFill>
                <a:schemeClr val="bg1"/>
              </a:solidFill>
              <a:latin typeface="+mj-lt"/>
              <a:cs typeface="Arial" pitchFamily="34" charset="0"/>
            </a:endParaRPr>
          </a:p>
        </p:txBody>
      </p:sp>
      <p:sp>
        <p:nvSpPr>
          <p:cNvPr id="21" name="Rectangle 20"/>
          <p:cNvSpPr/>
          <p:nvPr/>
        </p:nvSpPr>
        <p:spPr>
          <a:xfrm>
            <a:off x="5980234" y="987607"/>
            <a:ext cx="5468293" cy="5477346"/>
          </a:xfrm>
          <a:prstGeom prst="rect">
            <a:avLst/>
          </a:prstGeom>
          <a:solidFill>
            <a:srgbClr val="7296AE"/>
          </a:solidFill>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smtClean="0">
                <a:latin typeface="Times New Roman" panose="02020603050405020304" pitchFamily="18" charset="0"/>
                <a:cs typeface="Times New Roman" panose="02020603050405020304" pitchFamily="18" charset="0"/>
              </a:rPr>
              <a:t>Our </a:t>
            </a:r>
            <a:r>
              <a:rPr lang="en-GB" sz="3600" dirty="0">
                <a:latin typeface="Times New Roman" panose="02020603050405020304" pitchFamily="18" charset="0"/>
                <a:cs typeface="Times New Roman" panose="02020603050405020304" pitchFamily="18" charset="0"/>
              </a:rPr>
              <a:t>framework consists of the following five modules: </a:t>
            </a:r>
            <a:endParaRPr lang="en-GB" sz="3600" dirty="0" smtClean="0">
              <a:latin typeface="Times New Roman" panose="02020603050405020304" pitchFamily="18" charset="0"/>
              <a:cs typeface="Times New Roman" panose="02020603050405020304" pitchFamily="18" charset="0"/>
            </a:endParaRPr>
          </a:p>
          <a:p>
            <a:endParaRPr lang="en-GB" sz="36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q"/>
            </a:pPr>
            <a:r>
              <a:rPr lang="en-GB" sz="3600" dirty="0">
                <a:latin typeface="Times New Roman" panose="02020603050405020304" pitchFamily="18" charset="0"/>
                <a:cs typeface="Times New Roman" panose="02020603050405020304" pitchFamily="18" charset="0"/>
              </a:rPr>
              <a:t>Data Acquisition</a:t>
            </a:r>
          </a:p>
          <a:p>
            <a:pPr marL="571500" indent="-571500">
              <a:buFont typeface="Wingdings" panose="05000000000000000000" pitchFamily="2" charset="2"/>
              <a:buChar char="q"/>
            </a:pPr>
            <a:r>
              <a:rPr lang="en-GB" sz="3600" dirty="0">
                <a:latin typeface="Times New Roman" panose="02020603050405020304" pitchFamily="18" charset="0"/>
                <a:cs typeface="Times New Roman" panose="02020603050405020304" pitchFamily="18" charset="0"/>
              </a:rPr>
              <a:t>Data Preparation</a:t>
            </a:r>
          </a:p>
          <a:p>
            <a:pPr marL="571500" indent="-571500">
              <a:buFont typeface="Wingdings" panose="05000000000000000000" pitchFamily="2" charset="2"/>
              <a:buChar char="q"/>
            </a:pPr>
            <a:r>
              <a:rPr lang="en-GB" sz="3600" dirty="0">
                <a:latin typeface="Times New Roman" panose="02020603050405020304" pitchFamily="18" charset="0"/>
                <a:cs typeface="Times New Roman" panose="02020603050405020304" pitchFamily="18" charset="0"/>
              </a:rPr>
              <a:t>Data Pre-processing</a:t>
            </a:r>
          </a:p>
          <a:p>
            <a:pPr marL="571500" indent="-571500">
              <a:buFont typeface="Wingdings" panose="05000000000000000000" pitchFamily="2" charset="2"/>
              <a:buChar char="q"/>
            </a:pPr>
            <a:r>
              <a:rPr lang="en-GB" sz="3600" dirty="0">
                <a:latin typeface="Times New Roman" panose="02020603050405020304" pitchFamily="18" charset="0"/>
                <a:cs typeface="Times New Roman" panose="02020603050405020304" pitchFamily="18" charset="0"/>
              </a:rPr>
              <a:t>Data Extraction</a:t>
            </a:r>
          </a:p>
          <a:p>
            <a:pPr marL="571500" indent="-571500">
              <a:buFont typeface="Wingdings" panose="05000000000000000000" pitchFamily="2" charset="2"/>
              <a:buChar char="q"/>
            </a:pPr>
            <a:r>
              <a:rPr lang="en-GB" sz="3600" dirty="0">
                <a:latin typeface="Times New Roman" panose="02020603050405020304" pitchFamily="18" charset="0"/>
                <a:cs typeface="Times New Roman" panose="02020603050405020304" pitchFamily="18" charset="0"/>
              </a:rPr>
              <a:t>Decision Making</a:t>
            </a:r>
            <a:endParaRPr lang="en-IN" sz="3600" dirty="0">
              <a:latin typeface="Times New Roman" panose="02020603050405020304" pitchFamily="18" charset="0"/>
              <a:cs typeface="Times New Roman" panose="02020603050405020304" pitchFamily="18" charset="0"/>
            </a:endParaRPr>
          </a:p>
        </p:txBody>
      </p:sp>
      <p:pic>
        <p:nvPicPr>
          <p:cNvPr id="22"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4447" y="64068"/>
            <a:ext cx="1574377" cy="726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7978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FBAFB8-6E28-45E6-BBF4-165C81D50912}"/>
              </a:ext>
            </a:extLst>
          </p:cNvPr>
          <p:cNvSpPr>
            <a:spLocks noGrp="1"/>
          </p:cNvSpPr>
          <p:nvPr>
            <p:ph type="title"/>
          </p:nvPr>
        </p:nvSpPr>
        <p:spPr>
          <a:xfrm>
            <a:off x="0" y="1"/>
            <a:ext cx="12192000" cy="1212980"/>
          </a:xfrm>
          <a:gradFill>
            <a:gsLst>
              <a:gs pos="40256">
                <a:srgbClr val="B1DAF2">
                  <a:alpha val="37000"/>
                </a:srgbClr>
              </a:gs>
              <a:gs pos="0">
                <a:schemeClr val="accent1">
                  <a:lumMod val="5000"/>
                  <a:lumOff val="95000"/>
                </a:schemeClr>
              </a:gs>
              <a:gs pos="94000">
                <a:schemeClr val="accent1">
                  <a:lumMod val="27000"/>
                  <a:lumOff val="73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b="1" dirty="0" smtClean="0">
                <a:solidFill>
                  <a:schemeClr val="accent2">
                    <a:lumMod val="75000"/>
                  </a:schemeClr>
                </a:solidFill>
                <a:latin typeface="Times New Roman" panose="02020603050405020304" pitchFamily="18" charset="0"/>
                <a:cs typeface="Times New Roman" panose="02020603050405020304" pitchFamily="18" charset="0"/>
              </a:rPr>
              <a:t>CHURN PREDICTION FRAMEWORK</a:t>
            </a:r>
            <a:endParaRPr lang="en-IN" sz="48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5"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2252" y="1"/>
            <a:ext cx="1562937" cy="721245"/>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a:extLst>
              <a:ext uri="{FF2B5EF4-FFF2-40B4-BE49-F238E27FC236}">
                <a16:creationId xmlns="" xmlns:a16="http://schemas.microsoft.com/office/drawing/2014/main" id="{94072B04-EDE5-4BB7-B4F1-BF119562F2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212982"/>
            <a:ext cx="12125190" cy="5645018"/>
          </a:xfrm>
        </p:spPr>
      </p:pic>
    </p:spTree>
    <p:extLst>
      <p:ext uri="{BB962C8B-B14F-4D97-AF65-F5344CB8AC3E}">
        <p14:creationId xmlns:p14="http://schemas.microsoft.com/office/powerpoint/2010/main" val="28253361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FBAFB8-6E28-45E6-BBF4-165C81D50912}"/>
              </a:ext>
            </a:extLst>
          </p:cNvPr>
          <p:cNvSpPr>
            <a:spLocks noGrp="1"/>
          </p:cNvSpPr>
          <p:nvPr>
            <p:ph type="title"/>
          </p:nvPr>
        </p:nvSpPr>
        <p:spPr>
          <a:xfrm>
            <a:off x="0" y="1"/>
            <a:ext cx="12192000" cy="979714"/>
          </a:xfrm>
          <a:noFill/>
        </p:spPr>
        <p:txBody>
          <a:bodyPr/>
          <a:lstStyle/>
          <a:p>
            <a:pPr algn="ctr"/>
            <a:r>
              <a:rPr lang="en-US" sz="4000" b="1" dirty="0" smtClean="0">
                <a:solidFill>
                  <a:schemeClr val="accent2">
                    <a:lumMod val="75000"/>
                  </a:schemeClr>
                </a:solidFill>
                <a:latin typeface="Times New Roman" panose="02020603050405020304" pitchFamily="18" charset="0"/>
                <a:cs typeface="Times New Roman" panose="02020603050405020304" pitchFamily="18" charset="0"/>
              </a:rPr>
              <a:t>METHODS</a:t>
            </a:r>
            <a:endParaRPr lang="en-IN"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92468EED-AE08-41E3-8748-CBC0EF3F8351}"/>
              </a:ext>
            </a:extLst>
          </p:cNvPr>
          <p:cNvSpPr>
            <a:spLocks noGrp="1"/>
          </p:cNvSpPr>
          <p:nvPr>
            <p:ph idx="1"/>
          </p:nvPr>
        </p:nvSpPr>
        <p:spPr>
          <a:xfrm>
            <a:off x="195943" y="979714"/>
            <a:ext cx="11775233" cy="5579706"/>
          </a:xfrm>
          <a:solidFill>
            <a:schemeClr val="tx2">
              <a:lumMod val="60000"/>
              <a:lumOff val="40000"/>
            </a:schemeClr>
          </a:solidFill>
        </p:spPr>
        <p:txBody>
          <a:bodyPr>
            <a:noAutofit/>
          </a:bodyPr>
          <a:lstStyle/>
          <a:p>
            <a:pPr algn="just"/>
            <a:r>
              <a:rPr lang="en-GB" b="1" u="sng" dirty="0">
                <a:solidFill>
                  <a:schemeClr val="tx2"/>
                </a:solidFill>
                <a:latin typeface="Times New Roman" panose="02020603050405020304" pitchFamily="18" charset="0"/>
                <a:cs typeface="Times New Roman" panose="02020603050405020304" pitchFamily="18" charset="0"/>
              </a:rPr>
              <a:t>Data </a:t>
            </a:r>
            <a:r>
              <a:rPr lang="en-GB" b="1" u="sng" dirty="0" err="1" smtClean="0">
                <a:solidFill>
                  <a:schemeClr val="tx2"/>
                </a:solidFill>
                <a:latin typeface="Times New Roman" panose="02020603050405020304" pitchFamily="18" charset="0"/>
                <a:cs typeface="Times New Roman" panose="02020603050405020304" pitchFamily="18" charset="0"/>
              </a:rPr>
              <a:t>Acquisition:</a:t>
            </a:r>
            <a:r>
              <a:rPr lang="en-GB" b="1" dirty="0" err="1" smtClean="0">
                <a:solidFill>
                  <a:schemeClr val="bg1"/>
                </a:solidFill>
                <a:latin typeface="Times New Roman" panose="02020603050405020304" pitchFamily="18" charset="0"/>
                <a:cs typeface="Times New Roman" panose="02020603050405020304" pitchFamily="18" charset="0"/>
              </a:rPr>
              <a:t>Acquiring</a:t>
            </a:r>
            <a:r>
              <a:rPr lang="en-GB" b="1" dirty="0" smtClean="0">
                <a:solidFill>
                  <a:schemeClr val="bg1"/>
                </a:solidFill>
                <a:latin typeface="Times New Roman" panose="02020603050405020304" pitchFamily="18" charset="0"/>
                <a:cs typeface="Times New Roman" panose="02020603050405020304" pitchFamily="18" charset="0"/>
              </a:rPr>
              <a:t> </a:t>
            </a:r>
            <a:r>
              <a:rPr lang="en-GB" b="1" dirty="0">
                <a:solidFill>
                  <a:schemeClr val="bg1"/>
                </a:solidFill>
                <a:latin typeface="Times New Roman" panose="02020603050405020304" pitchFamily="18" charset="0"/>
                <a:cs typeface="Times New Roman" panose="02020603050405020304" pitchFamily="18" charset="0"/>
              </a:rPr>
              <a:t>data from the Telecom industry is a big task because of the fear of misusing it. The data set for this study acquired from the KDD from </a:t>
            </a:r>
            <a:r>
              <a:rPr lang="en-GB" b="1" dirty="0" err="1">
                <a:solidFill>
                  <a:schemeClr val="bg1"/>
                </a:solidFill>
                <a:latin typeface="Times New Roman" panose="02020603050405020304" pitchFamily="18" charset="0"/>
                <a:cs typeface="Times New Roman" panose="02020603050405020304" pitchFamily="18" charset="0"/>
              </a:rPr>
              <a:t>Kaggle</a:t>
            </a:r>
            <a:r>
              <a:rPr lang="en-GB" b="1" dirty="0">
                <a:solidFill>
                  <a:schemeClr val="bg1"/>
                </a:solidFill>
                <a:latin typeface="Times New Roman" panose="02020603050405020304" pitchFamily="18" charset="0"/>
                <a:cs typeface="Times New Roman" panose="02020603050405020304" pitchFamily="18" charset="0"/>
              </a:rPr>
              <a:t>. It is used to analyse the marketing tendency of customers from the large databases from the French Telecom company. </a:t>
            </a:r>
          </a:p>
          <a:p>
            <a:pPr algn="just"/>
            <a:endParaRPr lang="en-GB" b="1" u="sng" dirty="0" smtClean="0">
              <a:solidFill>
                <a:schemeClr val="tx2"/>
              </a:solidFill>
              <a:latin typeface="Times New Roman" panose="02020603050405020304" pitchFamily="18" charset="0"/>
              <a:cs typeface="Times New Roman" panose="02020603050405020304" pitchFamily="18" charset="0"/>
            </a:endParaRPr>
          </a:p>
          <a:p>
            <a:pPr algn="just"/>
            <a:endParaRPr lang="en-GB" b="1" u="sng" dirty="0">
              <a:solidFill>
                <a:schemeClr val="tx2"/>
              </a:solidFill>
              <a:latin typeface="Times New Roman" panose="02020603050405020304" pitchFamily="18" charset="0"/>
              <a:cs typeface="Times New Roman" panose="02020603050405020304" pitchFamily="18" charset="0"/>
            </a:endParaRPr>
          </a:p>
          <a:p>
            <a:pPr algn="just"/>
            <a:r>
              <a:rPr lang="en-GB" b="1" u="sng" dirty="0" smtClean="0">
                <a:solidFill>
                  <a:schemeClr val="tx2"/>
                </a:solidFill>
                <a:latin typeface="Times New Roman" panose="02020603050405020304" pitchFamily="18" charset="0"/>
                <a:cs typeface="Times New Roman" panose="02020603050405020304" pitchFamily="18" charset="0"/>
              </a:rPr>
              <a:t>Data </a:t>
            </a:r>
            <a:r>
              <a:rPr lang="en-GB" b="1" u="sng" dirty="0">
                <a:solidFill>
                  <a:schemeClr val="tx2"/>
                </a:solidFill>
                <a:latin typeface="Times New Roman" panose="02020603050405020304" pitchFamily="18" charset="0"/>
                <a:cs typeface="Times New Roman" panose="02020603050405020304" pitchFamily="18" charset="0"/>
              </a:rPr>
              <a:t>Preparation</a:t>
            </a:r>
            <a:r>
              <a:rPr lang="en-GB" b="1" dirty="0">
                <a:solidFill>
                  <a:schemeClr val="tx2"/>
                </a:solidFill>
                <a:latin typeface="Times New Roman" panose="02020603050405020304" pitchFamily="18" charset="0"/>
                <a:cs typeface="Times New Roman" panose="02020603050405020304" pitchFamily="18" charset="0"/>
              </a:rPr>
              <a:t>: </a:t>
            </a:r>
            <a:r>
              <a:rPr lang="en-GB" b="1" dirty="0">
                <a:solidFill>
                  <a:schemeClr val="bg1"/>
                </a:solidFill>
                <a:latin typeface="Times New Roman" panose="02020603050405020304" pitchFamily="18" charset="0"/>
                <a:cs typeface="Times New Roman" panose="02020603050405020304" pitchFamily="18" charset="0"/>
              </a:rPr>
              <a:t>Since the dataset acquired cannot be applied directly to the churn prediction models, so aggregation of data is required where new variables are added to the existing variables by viewing the periodic usage behaviour of the customers. These variables are very important in predicting the behaviour of customers in advance as they contain critical information used by the prediction models. </a:t>
            </a:r>
          </a:p>
          <a:p>
            <a:endParaRPr lang="en-IN" dirty="0"/>
          </a:p>
          <a:p>
            <a:pPr algn="just"/>
            <a:endParaRPr lang="en-IN" b="1" dirty="0" smtClean="0">
              <a:solidFill>
                <a:schemeClr val="bg1"/>
              </a:solidFill>
              <a:latin typeface="Times New Roman" panose="02020603050405020304" pitchFamily="18" charset="0"/>
              <a:cs typeface="Times New Roman" panose="02020603050405020304" pitchFamily="18" charset="0"/>
            </a:endParaRPr>
          </a:p>
        </p:txBody>
      </p:sp>
      <p:pic>
        <p:nvPicPr>
          <p:cNvPr id="5"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0538" y="0"/>
            <a:ext cx="1760635" cy="81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2511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FBAFB8-6E28-45E6-BBF4-165C81D50912}"/>
              </a:ext>
            </a:extLst>
          </p:cNvPr>
          <p:cNvSpPr>
            <a:spLocks noGrp="1"/>
          </p:cNvSpPr>
          <p:nvPr>
            <p:ph type="title"/>
          </p:nvPr>
        </p:nvSpPr>
        <p:spPr>
          <a:xfrm>
            <a:off x="0" y="1"/>
            <a:ext cx="12192000" cy="979714"/>
          </a:xfrm>
          <a:noFill/>
        </p:spPr>
        <p:txBody>
          <a:bodyPr/>
          <a:lstStyle/>
          <a:p>
            <a:pPr algn="ctr"/>
            <a:r>
              <a:rPr lang="en-US" sz="4000" b="1" dirty="0" smtClean="0">
                <a:solidFill>
                  <a:schemeClr val="accent2">
                    <a:lumMod val="75000"/>
                  </a:schemeClr>
                </a:solidFill>
                <a:latin typeface="Times New Roman" panose="02020603050405020304" pitchFamily="18" charset="0"/>
                <a:cs typeface="Times New Roman" panose="02020603050405020304" pitchFamily="18" charset="0"/>
              </a:rPr>
              <a:t>METHODS</a:t>
            </a:r>
            <a:endParaRPr lang="en-IN"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92468EED-AE08-41E3-8748-CBC0EF3F8351}"/>
              </a:ext>
            </a:extLst>
          </p:cNvPr>
          <p:cNvSpPr>
            <a:spLocks noGrp="1"/>
          </p:cNvSpPr>
          <p:nvPr>
            <p:ph idx="1"/>
          </p:nvPr>
        </p:nvSpPr>
        <p:spPr>
          <a:xfrm>
            <a:off x="195943" y="979714"/>
            <a:ext cx="11775233" cy="5579706"/>
          </a:xfrm>
          <a:solidFill>
            <a:schemeClr val="tx2">
              <a:lumMod val="60000"/>
              <a:lumOff val="40000"/>
            </a:schemeClr>
          </a:solidFill>
        </p:spPr>
        <p:txBody>
          <a:bodyPr>
            <a:noAutofit/>
          </a:bodyPr>
          <a:lstStyle/>
          <a:p>
            <a:pPr algn="just"/>
            <a:r>
              <a:rPr lang="en-GB" sz="2600" b="1" u="sng" dirty="0">
                <a:solidFill>
                  <a:schemeClr val="tx2"/>
                </a:solidFill>
                <a:latin typeface="Times New Roman" panose="02020603050405020304" pitchFamily="18" charset="0"/>
                <a:cs typeface="Times New Roman" panose="02020603050405020304" pitchFamily="18" charset="0"/>
              </a:rPr>
              <a:t>Data Pre-processing:</a:t>
            </a:r>
            <a:r>
              <a:rPr lang="en-GB" sz="2600" b="1" dirty="0">
                <a:solidFill>
                  <a:schemeClr val="tx2"/>
                </a:solidFill>
                <a:latin typeface="Times New Roman" panose="02020603050405020304" pitchFamily="18" charset="0"/>
                <a:cs typeface="Times New Roman" panose="02020603050405020304" pitchFamily="18" charset="0"/>
              </a:rPr>
              <a:t> </a:t>
            </a:r>
            <a:r>
              <a:rPr lang="en-GB" sz="2600" b="1" dirty="0">
                <a:solidFill>
                  <a:schemeClr val="bg1"/>
                </a:solidFill>
                <a:latin typeface="Times New Roman" panose="02020603050405020304" pitchFamily="18" charset="0"/>
                <a:cs typeface="Times New Roman" panose="02020603050405020304" pitchFamily="18" charset="0"/>
              </a:rPr>
              <a:t>Data pre-processing is the most important phase in prediction models as the data consists of ambiguities, errors, redundancy which needs to be cleaned beforehand. The data gathered from multiple sources first is aggregated and then cleaned as the complete data collected is not suitable for modelling purposes. The 15 records with unique values do not have any significance as they do not contribute much in predictive modelling. Fields with too many null values also need to be discarded. </a:t>
            </a:r>
            <a:endParaRPr lang="en-GB" sz="2600" b="1" dirty="0" smtClean="0">
              <a:solidFill>
                <a:schemeClr val="bg1"/>
              </a:solidFill>
              <a:latin typeface="Times New Roman" panose="02020603050405020304" pitchFamily="18" charset="0"/>
              <a:cs typeface="Times New Roman" panose="02020603050405020304" pitchFamily="18" charset="0"/>
            </a:endParaRPr>
          </a:p>
          <a:p>
            <a:pPr algn="just"/>
            <a:endParaRPr lang="en-IN" sz="2600" b="1" dirty="0">
              <a:solidFill>
                <a:schemeClr val="bg1"/>
              </a:solidFill>
              <a:latin typeface="Times New Roman" panose="02020603050405020304" pitchFamily="18" charset="0"/>
              <a:cs typeface="Times New Roman" panose="02020603050405020304" pitchFamily="18" charset="0"/>
            </a:endParaRPr>
          </a:p>
          <a:p>
            <a:pPr algn="just"/>
            <a:r>
              <a:rPr lang="en-GB" sz="2600" b="1" u="sng" dirty="0">
                <a:solidFill>
                  <a:schemeClr val="tx2"/>
                </a:solidFill>
                <a:latin typeface="Times New Roman" panose="02020603050405020304" pitchFamily="18" charset="0"/>
                <a:cs typeface="Times New Roman" panose="02020603050405020304" pitchFamily="18" charset="0"/>
              </a:rPr>
              <a:t>Data Extraction:</a:t>
            </a:r>
            <a:r>
              <a:rPr lang="en-GB" sz="2600" b="1" dirty="0">
                <a:solidFill>
                  <a:schemeClr val="tx2"/>
                </a:solidFill>
                <a:latin typeface="Times New Roman" panose="02020603050405020304" pitchFamily="18" charset="0"/>
                <a:cs typeface="Times New Roman" panose="02020603050405020304" pitchFamily="18" charset="0"/>
              </a:rPr>
              <a:t> </a:t>
            </a:r>
            <a:r>
              <a:rPr lang="en-GB" sz="2600" b="1" dirty="0">
                <a:solidFill>
                  <a:schemeClr val="bg1"/>
                </a:solidFill>
                <a:latin typeface="Times New Roman" panose="02020603050405020304" pitchFamily="18" charset="0"/>
                <a:cs typeface="Times New Roman" panose="02020603050405020304" pitchFamily="18" charset="0"/>
              </a:rPr>
              <a:t>The attributes are identified for classifying process. In our work, we have worked with numerical and categorical values. </a:t>
            </a:r>
            <a:endParaRPr lang="en-GB" sz="2600" b="1" dirty="0" smtClean="0">
              <a:solidFill>
                <a:schemeClr val="bg1"/>
              </a:solidFill>
              <a:latin typeface="Times New Roman" panose="02020603050405020304" pitchFamily="18" charset="0"/>
              <a:cs typeface="Times New Roman" panose="02020603050405020304" pitchFamily="18" charset="0"/>
            </a:endParaRPr>
          </a:p>
          <a:p>
            <a:pPr algn="just"/>
            <a:endParaRPr lang="en-GB" sz="2600" b="1" dirty="0">
              <a:solidFill>
                <a:schemeClr val="bg1"/>
              </a:solidFill>
              <a:latin typeface="Times New Roman" panose="02020603050405020304" pitchFamily="18" charset="0"/>
              <a:cs typeface="Times New Roman" panose="02020603050405020304" pitchFamily="18" charset="0"/>
            </a:endParaRPr>
          </a:p>
          <a:p>
            <a:pPr algn="just"/>
            <a:r>
              <a:rPr lang="en-GB" sz="2600" b="1" u="sng" dirty="0">
                <a:solidFill>
                  <a:schemeClr val="tx2"/>
                </a:solidFill>
                <a:latin typeface="Times New Roman" panose="02020603050405020304" pitchFamily="18" charset="0"/>
                <a:cs typeface="Times New Roman" panose="02020603050405020304" pitchFamily="18" charset="0"/>
              </a:rPr>
              <a:t>Decision:</a:t>
            </a:r>
            <a:r>
              <a:rPr lang="en-GB" sz="2600" b="1" dirty="0">
                <a:solidFill>
                  <a:schemeClr val="tx2"/>
                </a:solidFill>
                <a:latin typeface="Times New Roman" panose="02020603050405020304" pitchFamily="18" charset="0"/>
                <a:cs typeface="Times New Roman" panose="02020603050405020304" pitchFamily="18" charset="0"/>
              </a:rPr>
              <a:t> </a:t>
            </a:r>
            <a:r>
              <a:rPr lang="en-GB" sz="2600" b="1" dirty="0">
                <a:solidFill>
                  <a:schemeClr val="bg1"/>
                </a:solidFill>
                <a:latin typeface="Times New Roman" panose="02020603050405020304" pitchFamily="18" charset="0"/>
                <a:cs typeface="Times New Roman" panose="02020603050405020304" pitchFamily="18" charset="0"/>
              </a:rPr>
              <a:t>The rule set will let the subscribers identify and classify in the different categories of churners and non-churners by setting a particular threshold value. </a:t>
            </a:r>
            <a:endParaRPr lang="en-IN" sz="2600" b="1" dirty="0">
              <a:solidFill>
                <a:schemeClr val="bg1"/>
              </a:solidFill>
              <a:latin typeface="Times New Roman" panose="02020603050405020304" pitchFamily="18" charset="0"/>
              <a:cs typeface="Times New Roman" panose="02020603050405020304" pitchFamily="18" charset="0"/>
            </a:endParaRPr>
          </a:p>
        </p:txBody>
      </p:sp>
      <p:pic>
        <p:nvPicPr>
          <p:cNvPr id="5"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0538" y="0"/>
            <a:ext cx="1760635" cy="81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3572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FBAFB8-6E28-45E6-BBF4-165C81D50912}"/>
              </a:ext>
            </a:extLst>
          </p:cNvPr>
          <p:cNvSpPr>
            <a:spLocks noGrp="1"/>
          </p:cNvSpPr>
          <p:nvPr>
            <p:ph type="title"/>
          </p:nvPr>
        </p:nvSpPr>
        <p:spPr>
          <a:xfrm>
            <a:off x="0" y="1"/>
            <a:ext cx="12192000" cy="1212980"/>
          </a:xfrm>
          <a:gradFill>
            <a:gsLst>
              <a:gs pos="40256">
                <a:srgbClr val="B1DAF2">
                  <a:alpha val="37000"/>
                </a:srgbClr>
              </a:gs>
              <a:gs pos="0">
                <a:schemeClr val="accent1">
                  <a:lumMod val="5000"/>
                  <a:lumOff val="95000"/>
                </a:schemeClr>
              </a:gs>
              <a:gs pos="94000">
                <a:schemeClr val="accent1">
                  <a:lumMod val="27000"/>
                  <a:lumOff val="73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sz="5400" b="1" dirty="0" smtClean="0">
                <a:solidFill>
                  <a:schemeClr val="accent2">
                    <a:lumMod val="75000"/>
                  </a:schemeClr>
                </a:solidFill>
                <a:latin typeface="Times New Roman" panose="02020603050405020304" pitchFamily="18" charset="0"/>
                <a:cs typeface="Times New Roman" panose="02020603050405020304" pitchFamily="18" charset="0"/>
              </a:rPr>
              <a:t>SOURCE CODE</a:t>
            </a:r>
            <a:endParaRPr lang="en-IN" sz="60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5"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2150" y="1"/>
            <a:ext cx="2123040" cy="979714"/>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1212981"/>
            <a:ext cx="5531254" cy="3114575"/>
          </a:xfr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693" y="1276356"/>
            <a:ext cx="5342623" cy="304654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8714" y="4281204"/>
            <a:ext cx="5776110" cy="2518663"/>
          </a:xfrm>
          <a:prstGeom prst="rect">
            <a:avLst/>
          </a:prstGeom>
        </p:spPr>
      </p:pic>
    </p:spTree>
    <p:extLst>
      <p:ext uri="{BB962C8B-B14F-4D97-AF65-F5344CB8AC3E}">
        <p14:creationId xmlns:p14="http://schemas.microsoft.com/office/powerpoint/2010/main" val="29941397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FBAFB8-6E28-45E6-BBF4-165C81D50912}"/>
              </a:ext>
            </a:extLst>
          </p:cNvPr>
          <p:cNvSpPr>
            <a:spLocks noGrp="1"/>
          </p:cNvSpPr>
          <p:nvPr>
            <p:ph type="title"/>
          </p:nvPr>
        </p:nvSpPr>
        <p:spPr>
          <a:xfrm>
            <a:off x="0" y="1"/>
            <a:ext cx="12192000" cy="1212980"/>
          </a:xfrm>
          <a:gradFill>
            <a:gsLst>
              <a:gs pos="40256">
                <a:srgbClr val="B1DAF2">
                  <a:alpha val="37000"/>
                </a:srgbClr>
              </a:gs>
              <a:gs pos="0">
                <a:schemeClr val="accent1">
                  <a:lumMod val="5000"/>
                  <a:lumOff val="95000"/>
                </a:schemeClr>
              </a:gs>
              <a:gs pos="94000">
                <a:schemeClr val="accent1">
                  <a:lumMod val="27000"/>
                  <a:lumOff val="73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sz="3600" b="1" dirty="0" smtClean="0">
                <a:solidFill>
                  <a:schemeClr val="accent2">
                    <a:lumMod val="75000"/>
                  </a:schemeClr>
                </a:solidFill>
                <a:latin typeface="Times New Roman" panose="02020603050405020304" pitchFamily="18" charset="0"/>
                <a:cs typeface="Times New Roman" panose="02020603050405020304" pitchFamily="18" charset="0"/>
              </a:rPr>
              <a:t>SOURCE CODE</a:t>
            </a:r>
            <a:br>
              <a:rPr lang="en-US" sz="3600" b="1" dirty="0" smtClean="0">
                <a:solidFill>
                  <a:schemeClr val="accent2">
                    <a:lumMod val="75000"/>
                  </a:schemeClr>
                </a:solidFill>
                <a:latin typeface="Times New Roman" panose="02020603050405020304" pitchFamily="18" charset="0"/>
                <a:cs typeface="Times New Roman" panose="02020603050405020304" pitchFamily="18" charset="0"/>
              </a:rPr>
            </a:br>
            <a:r>
              <a:rPr lang="en-US" sz="3600" b="1" dirty="0" smtClean="0">
                <a:solidFill>
                  <a:schemeClr val="accent2">
                    <a:lumMod val="75000"/>
                  </a:schemeClr>
                </a:solidFill>
                <a:latin typeface="Times New Roman" panose="02020603050405020304" pitchFamily="18" charset="0"/>
                <a:cs typeface="Times New Roman" panose="02020603050405020304" pitchFamily="18" charset="0"/>
              </a:rPr>
              <a:t>(CROSS-VALIDATION)</a:t>
            </a:r>
            <a:endParaRPr lang="en-IN" sz="40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5"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2150" y="1"/>
            <a:ext cx="2123040" cy="979714"/>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212982"/>
            <a:ext cx="5794218" cy="301318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6190" y="1212981"/>
            <a:ext cx="5489000" cy="301318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8457" y="4226164"/>
            <a:ext cx="8593494" cy="2631836"/>
          </a:xfrm>
          <a:prstGeom prst="rect">
            <a:avLst/>
          </a:prstGeom>
        </p:spPr>
      </p:pic>
    </p:spTree>
    <p:extLst>
      <p:ext uri="{BB962C8B-B14F-4D97-AF65-F5344CB8AC3E}">
        <p14:creationId xmlns:p14="http://schemas.microsoft.com/office/powerpoint/2010/main" val="24828224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FBAFB8-6E28-45E6-BBF4-165C81D50912}"/>
              </a:ext>
            </a:extLst>
          </p:cNvPr>
          <p:cNvSpPr>
            <a:spLocks noGrp="1"/>
          </p:cNvSpPr>
          <p:nvPr>
            <p:ph type="title"/>
          </p:nvPr>
        </p:nvSpPr>
        <p:spPr>
          <a:xfrm>
            <a:off x="0" y="1"/>
            <a:ext cx="12192000" cy="1212980"/>
          </a:xfrm>
          <a:gradFill>
            <a:gsLst>
              <a:gs pos="40256">
                <a:srgbClr val="B1DAF2">
                  <a:alpha val="37000"/>
                </a:srgbClr>
              </a:gs>
              <a:gs pos="0">
                <a:schemeClr val="accent1">
                  <a:lumMod val="5000"/>
                  <a:lumOff val="95000"/>
                </a:schemeClr>
              </a:gs>
              <a:gs pos="94000">
                <a:schemeClr val="accent1">
                  <a:lumMod val="27000"/>
                  <a:lumOff val="73000"/>
                </a:schemeClr>
              </a:gs>
              <a:gs pos="83000">
                <a:schemeClr val="accent1">
                  <a:lumMod val="45000"/>
                  <a:lumOff val="55000"/>
                </a:schemeClr>
              </a:gs>
              <a:gs pos="100000">
                <a:schemeClr val="accent1">
                  <a:lumMod val="30000"/>
                  <a:lumOff val="70000"/>
                </a:schemeClr>
              </a:gs>
            </a:gsLst>
            <a:lin ang="5400000" scaled="1"/>
          </a:gradFill>
        </p:spPr>
        <p:txBody>
          <a:bodyPr/>
          <a:lstStyle/>
          <a:p>
            <a:r>
              <a:rPr lang="en-GB" sz="3600" b="1" dirty="0">
                <a:solidFill>
                  <a:schemeClr val="tx2"/>
                </a:solidFill>
                <a:latin typeface="Times New Roman" panose="02020603050405020304" pitchFamily="18" charset="0"/>
                <a:cs typeface="Times New Roman" panose="02020603050405020304" pitchFamily="18" charset="0"/>
              </a:rPr>
              <a:t>Comparison of Various Prediction Model used in </a:t>
            </a:r>
            <a:r>
              <a:rPr lang="en-GB" sz="3600" b="1" dirty="0" smtClean="0">
                <a:solidFill>
                  <a:schemeClr val="tx2"/>
                </a:solidFill>
                <a:latin typeface="Times New Roman" panose="02020603050405020304" pitchFamily="18" charset="0"/>
                <a:cs typeface="Times New Roman" panose="02020603050405020304" pitchFamily="18" charset="0"/>
              </a:rPr>
              <a:t> </a:t>
            </a:r>
            <a:br>
              <a:rPr lang="en-GB" sz="3600" b="1" dirty="0" smtClean="0">
                <a:solidFill>
                  <a:schemeClr val="tx2"/>
                </a:solidFill>
                <a:latin typeface="Times New Roman" panose="02020603050405020304" pitchFamily="18" charset="0"/>
                <a:cs typeface="Times New Roman" panose="02020603050405020304" pitchFamily="18" charset="0"/>
              </a:rPr>
            </a:br>
            <a:r>
              <a:rPr lang="en-GB" sz="3600" b="1" dirty="0" smtClean="0">
                <a:solidFill>
                  <a:schemeClr val="tx2"/>
                </a:solidFill>
                <a:latin typeface="Times New Roman" panose="02020603050405020304" pitchFamily="18" charset="0"/>
                <a:cs typeface="Times New Roman" panose="02020603050405020304" pitchFamily="18" charset="0"/>
              </a:rPr>
              <a:t>Churn </a:t>
            </a:r>
            <a:r>
              <a:rPr lang="en-GB" sz="3600" b="1" dirty="0">
                <a:solidFill>
                  <a:schemeClr val="tx2"/>
                </a:solidFill>
                <a:latin typeface="Times New Roman" panose="02020603050405020304" pitchFamily="18" charset="0"/>
                <a:cs typeface="Times New Roman" panose="02020603050405020304" pitchFamily="18" charset="0"/>
              </a:rPr>
              <a:t>Analysis</a:t>
            </a:r>
            <a:endParaRPr lang="en-IN" sz="3600" dirty="0">
              <a:solidFill>
                <a:schemeClr val="tx2"/>
              </a:solidFill>
            </a:endParaRPr>
          </a:p>
        </p:txBody>
      </p:sp>
      <p:pic>
        <p:nvPicPr>
          <p:cNvPr id="5"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2150" y="1"/>
            <a:ext cx="2123040" cy="97971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p:txBody>
          <a:bodyPr/>
          <a:lstStyle/>
          <a:p>
            <a:endParaRPr lang="en-IN"/>
          </a:p>
        </p:txBody>
      </p:sp>
      <p:pic>
        <p:nvPicPr>
          <p:cNvPr id="9" name="Content Placeholder 4">
            <a:extLst>
              <a:ext uri="{FF2B5EF4-FFF2-40B4-BE49-F238E27FC236}">
                <a16:creationId xmlns="" xmlns:a16="http://schemas.microsoft.com/office/drawing/2014/main" id="{9A142F73-8DA4-4808-B1E7-121F4F2AB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2980"/>
            <a:ext cx="12279086" cy="5662455"/>
          </a:xfrm>
          <a:prstGeom prst="rect">
            <a:avLst/>
          </a:prstGeom>
        </p:spPr>
      </p:pic>
    </p:spTree>
    <p:extLst>
      <p:ext uri="{BB962C8B-B14F-4D97-AF65-F5344CB8AC3E}">
        <p14:creationId xmlns:p14="http://schemas.microsoft.com/office/powerpoint/2010/main" val="33408970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FBAFB8-6E28-45E6-BBF4-165C81D50912}"/>
              </a:ext>
            </a:extLst>
          </p:cNvPr>
          <p:cNvSpPr>
            <a:spLocks noGrp="1"/>
          </p:cNvSpPr>
          <p:nvPr>
            <p:ph type="title"/>
          </p:nvPr>
        </p:nvSpPr>
        <p:spPr>
          <a:xfrm>
            <a:off x="0" y="1"/>
            <a:ext cx="12192000" cy="1212980"/>
          </a:xfrm>
          <a:gradFill>
            <a:gsLst>
              <a:gs pos="40256">
                <a:srgbClr val="B1DAF2">
                  <a:alpha val="37000"/>
                </a:srgbClr>
              </a:gs>
              <a:gs pos="0">
                <a:schemeClr val="accent1">
                  <a:lumMod val="5000"/>
                  <a:lumOff val="95000"/>
                </a:schemeClr>
              </a:gs>
              <a:gs pos="94000">
                <a:schemeClr val="accent1">
                  <a:lumMod val="27000"/>
                  <a:lumOff val="73000"/>
                </a:schemeClr>
              </a:gs>
              <a:gs pos="83000">
                <a:schemeClr val="accent1">
                  <a:lumMod val="45000"/>
                  <a:lumOff val="55000"/>
                </a:schemeClr>
              </a:gs>
              <a:gs pos="100000">
                <a:schemeClr val="accent1">
                  <a:lumMod val="30000"/>
                  <a:lumOff val="70000"/>
                </a:schemeClr>
              </a:gs>
            </a:gsLst>
            <a:lin ang="5400000" scaled="1"/>
          </a:gradFill>
        </p:spPr>
        <p:txBody>
          <a:bodyPr/>
          <a:lstStyle/>
          <a:p>
            <a:r>
              <a:rPr lang="en-IN" b="1" dirty="0">
                <a:solidFill>
                  <a:schemeClr val="tx2"/>
                </a:solidFill>
                <a:latin typeface="Times New Roman" panose="02020603050405020304" pitchFamily="18" charset="0"/>
                <a:cs typeface="Times New Roman" panose="02020603050405020304" pitchFamily="18" charset="0"/>
              </a:rPr>
              <a:t>Results From Various Prediction </a:t>
            </a:r>
            <a:r>
              <a:rPr lang="en-IN" b="1" dirty="0" smtClean="0">
                <a:solidFill>
                  <a:schemeClr val="tx2"/>
                </a:solidFill>
                <a:latin typeface="Times New Roman" panose="02020603050405020304" pitchFamily="18" charset="0"/>
                <a:cs typeface="Times New Roman" panose="02020603050405020304" pitchFamily="18" charset="0"/>
              </a:rPr>
              <a:t>Models</a:t>
            </a:r>
            <a:br>
              <a:rPr lang="en-IN" b="1" dirty="0" smtClean="0">
                <a:solidFill>
                  <a:schemeClr val="tx2"/>
                </a:solidFill>
                <a:latin typeface="Times New Roman" panose="02020603050405020304" pitchFamily="18" charset="0"/>
                <a:cs typeface="Times New Roman" panose="02020603050405020304" pitchFamily="18" charset="0"/>
              </a:rPr>
            </a:br>
            <a:r>
              <a:rPr lang="en-IN" b="1" dirty="0" smtClean="0">
                <a:solidFill>
                  <a:schemeClr val="tx2"/>
                </a:solidFill>
                <a:latin typeface="Times New Roman" panose="02020603050405020304" pitchFamily="18" charset="0"/>
                <a:cs typeface="Times New Roman" panose="02020603050405020304" pitchFamily="18" charset="0"/>
              </a:rPr>
              <a:t>                           (BAR GRAPH)</a:t>
            </a:r>
            <a:endParaRPr lang="en-IN" dirty="0">
              <a:solidFill>
                <a:schemeClr val="tx2"/>
              </a:solidFill>
            </a:endParaRPr>
          </a:p>
        </p:txBody>
      </p:sp>
      <p:pic>
        <p:nvPicPr>
          <p:cNvPr id="5"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2150" y="1"/>
            <a:ext cx="2123040" cy="979714"/>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3">
            <a:extLst>
              <a:ext uri="{FF2B5EF4-FFF2-40B4-BE49-F238E27FC236}">
                <a16:creationId xmlns="" xmlns:a16="http://schemas.microsoft.com/office/drawing/2014/main" id="{BA459CF5-99B9-4A00-85CD-A796B1DB0027}"/>
              </a:ext>
            </a:extLst>
          </p:cNvPr>
          <p:cNvPicPr>
            <a:picLocks noGrp="1"/>
          </p:cNvPicPr>
          <p:nvPr>
            <p:ph idx="1"/>
          </p:nvPr>
        </p:nvPicPr>
        <p:blipFill>
          <a:blip r:embed="rId3"/>
          <a:stretch>
            <a:fillRect/>
          </a:stretch>
        </p:blipFill>
        <p:spPr>
          <a:xfrm>
            <a:off x="1184988" y="1334278"/>
            <a:ext cx="9181322" cy="5337110"/>
          </a:xfrm>
          <a:prstGeom prst="rect">
            <a:avLst/>
          </a:prstGeom>
        </p:spPr>
      </p:pic>
    </p:spTree>
    <p:extLst>
      <p:ext uri="{BB962C8B-B14F-4D97-AF65-F5344CB8AC3E}">
        <p14:creationId xmlns:p14="http://schemas.microsoft.com/office/powerpoint/2010/main" val="41771970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FBAFB8-6E28-45E6-BBF4-165C81D50912}"/>
              </a:ext>
            </a:extLst>
          </p:cNvPr>
          <p:cNvSpPr>
            <a:spLocks noGrp="1"/>
          </p:cNvSpPr>
          <p:nvPr>
            <p:ph type="title"/>
          </p:nvPr>
        </p:nvSpPr>
        <p:spPr>
          <a:xfrm>
            <a:off x="0" y="1"/>
            <a:ext cx="12192000" cy="1212980"/>
          </a:xfrm>
          <a:gradFill>
            <a:gsLst>
              <a:gs pos="40256">
                <a:srgbClr val="B1DAF2">
                  <a:alpha val="37000"/>
                </a:srgbClr>
              </a:gs>
              <a:gs pos="0">
                <a:schemeClr val="accent1">
                  <a:lumMod val="5000"/>
                  <a:lumOff val="95000"/>
                </a:schemeClr>
              </a:gs>
              <a:gs pos="94000">
                <a:schemeClr val="accent1">
                  <a:lumMod val="27000"/>
                  <a:lumOff val="73000"/>
                </a:schemeClr>
              </a:gs>
              <a:gs pos="83000">
                <a:schemeClr val="accent1">
                  <a:lumMod val="45000"/>
                  <a:lumOff val="55000"/>
                </a:schemeClr>
              </a:gs>
              <a:gs pos="100000">
                <a:schemeClr val="accent1">
                  <a:lumMod val="30000"/>
                  <a:lumOff val="70000"/>
                </a:schemeClr>
              </a:gs>
            </a:gsLst>
            <a:lin ang="5400000" scaled="1"/>
          </a:gradFill>
        </p:spPr>
        <p:txBody>
          <a:bodyPr/>
          <a:lstStyle/>
          <a:p>
            <a:r>
              <a:rPr lang="en-IN" b="1" dirty="0">
                <a:solidFill>
                  <a:schemeClr val="tx2"/>
                </a:solidFill>
                <a:latin typeface="Times New Roman" panose="02020603050405020304" pitchFamily="18" charset="0"/>
                <a:cs typeface="Times New Roman" panose="02020603050405020304" pitchFamily="18" charset="0"/>
              </a:rPr>
              <a:t>Results From Various Prediction </a:t>
            </a:r>
            <a:r>
              <a:rPr lang="en-IN" b="1" dirty="0" smtClean="0">
                <a:solidFill>
                  <a:schemeClr val="tx2"/>
                </a:solidFill>
                <a:latin typeface="Times New Roman" panose="02020603050405020304" pitchFamily="18" charset="0"/>
                <a:cs typeface="Times New Roman" panose="02020603050405020304" pitchFamily="18" charset="0"/>
              </a:rPr>
              <a:t>Models</a:t>
            </a:r>
            <a:br>
              <a:rPr lang="en-IN" b="1" dirty="0" smtClean="0">
                <a:solidFill>
                  <a:schemeClr val="tx2"/>
                </a:solidFill>
                <a:latin typeface="Times New Roman" panose="02020603050405020304" pitchFamily="18" charset="0"/>
                <a:cs typeface="Times New Roman" panose="02020603050405020304" pitchFamily="18" charset="0"/>
              </a:rPr>
            </a:br>
            <a:r>
              <a:rPr lang="en-IN" b="1" dirty="0" smtClean="0">
                <a:solidFill>
                  <a:schemeClr val="tx2"/>
                </a:solidFill>
                <a:latin typeface="Times New Roman" panose="02020603050405020304" pitchFamily="18" charset="0"/>
                <a:cs typeface="Times New Roman" panose="02020603050405020304" pitchFamily="18" charset="0"/>
              </a:rPr>
              <a:t>                             (BOX PLOT)</a:t>
            </a:r>
            <a:endParaRPr lang="en-IN" dirty="0">
              <a:solidFill>
                <a:schemeClr val="tx2"/>
              </a:solidFill>
            </a:endParaRPr>
          </a:p>
        </p:txBody>
      </p:sp>
      <p:pic>
        <p:nvPicPr>
          <p:cNvPr id="5"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2150" y="1"/>
            <a:ext cx="2123040" cy="97971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endParaRPr lang="en-IN"/>
          </a:p>
        </p:txBody>
      </p:sp>
      <p:pic>
        <p:nvPicPr>
          <p:cNvPr id="7" name="Content Placeholder 3">
            <a:extLst>
              <a:ext uri="{FF2B5EF4-FFF2-40B4-BE49-F238E27FC236}">
                <a16:creationId xmlns="" xmlns:a16="http://schemas.microsoft.com/office/drawing/2014/main" id="{5519D266-9691-426E-8E21-E8A194C36E63}"/>
              </a:ext>
            </a:extLst>
          </p:cNvPr>
          <p:cNvPicPr>
            <a:picLocks/>
          </p:cNvPicPr>
          <p:nvPr/>
        </p:nvPicPr>
        <p:blipFill>
          <a:blip r:embed="rId3"/>
          <a:stretch>
            <a:fillRect/>
          </a:stretch>
        </p:blipFill>
        <p:spPr>
          <a:xfrm>
            <a:off x="102636" y="1352939"/>
            <a:ext cx="12089363" cy="5383763"/>
          </a:xfrm>
          <a:prstGeom prst="rect">
            <a:avLst/>
          </a:prstGeom>
        </p:spPr>
      </p:pic>
    </p:spTree>
    <p:extLst>
      <p:ext uri="{BB962C8B-B14F-4D97-AF65-F5344CB8AC3E}">
        <p14:creationId xmlns:p14="http://schemas.microsoft.com/office/powerpoint/2010/main" val="3906642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A3499E92-50A7-4680-90CB-41532F4FC718}"/>
              </a:ext>
            </a:extLst>
          </p:cNvPr>
          <p:cNvSpPr/>
          <p:nvPr/>
        </p:nvSpPr>
        <p:spPr>
          <a:xfrm>
            <a:off x="5739897" y="391190"/>
            <a:ext cx="6075716" cy="6270778"/>
          </a:xfrm>
          <a:prstGeom prst="roundRect">
            <a:avLst>
              <a:gd name="adj" fmla="val 1286"/>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xmlns="" id="{042C12F7-AE9B-40D2-A6C4-2F1B6BC860EE}"/>
              </a:ext>
            </a:extLst>
          </p:cNvPr>
          <p:cNvSpPr txBox="1"/>
          <p:nvPr/>
        </p:nvSpPr>
        <p:spPr>
          <a:xfrm>
            <a:off x="6420242" y="468134"/>
            <a:ext cx="3891655" cy="769441"/>
          </a:xfrm>
          <a:prstGeom prst="rect">
            <a:avLst/>
          </a:prstGeom>
          <a:noFill/>
        </p:spPr>
        <p:txBody>
          <a:bodyPr wrap="square" rtlCol="0" anchor="ctr">
            <a:spAutoFit/>
          </a:bodyPr>
          <a:lstStyle/>
          <a:p>
            <a:r>
              <a:rPr lang="en-US" altLang="ko-KR" sz="4400" b="1" dirty="0" smtClean="0">
                <a:solidFill>
                  <a:schemeClr val="bg1"/>
                </a:solidFill>
                <a:latin typeface="+mj-lt"/>
                <a:cs typeface="Arial" pitchFamily="34" charset="0"/>
              </a:rPr>
              <a:t>TOPICS</a:t>
            </a:r>
            <a:endParaRPr lang="ko-KR" altLang="en-US" sz="4400" b="1" dirty="0">
              <a:solidFill>
                <a:schemeClr val="bg1"/>
              </a:solidFill>
              <a:latin typeface="+mj-lt"/>
              <a:cs typeface="Arial" pitchFamily="34" charset="0"/>
            </a:endParaRPr>
          </a:p>
        </p:txBody>
      </p:sp>
      <p:sp>
        <p:nvSpPr>
          <p:cNvPr id="21" name="Rectangle 20"/>
          <p:cNvSpPr/>
          <p:nvPr/>
        </p:nvSpPr>
        <p:spPr>
          <a:xfrm>
            <a:off x="6043608" y="1380654"/>
            <a:ext cx="5468293" cy="5477346"/>
          </a:xfrm>
          <a:prstGeom prst="rect">
            <a:avLst/>
          </a:prstGeom>
          <a:solidFill>
            <a:srgbClr val="7296AE"/>
          </a:solidFill>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q"/>
            </a:pPr>
            <a:r>
              <a:rPr lang="en-US" sz="1400" b="1" dirty="0">
                <a:solidFill>
                  <a:schemeClr val="bg1"/>
                </a:solidFill>
                <a:latin typeface="Times New Roman" panose="02020603050405020304" pitchFamily="18" charset="0"/>
                <a:cs typeface="Times New Roman" panose="02020603050405020304" pitchFamily="18" charset="0"/>
              </a:rPr>
              <a:t> </a:t>
            </a:r>
            <a:r>
              <a:rPr lang="en-US" sz="1600" b="1" dirty="0">
                <a:solidFill>
                  <a:schemeClr val="bg1"/>
                </a:solidFill>
                <a:latin typeface="Times New Roman" panose="02020603050405020304" pitchFamily="18" charset="0"/>
                <a:cs typeface="Times New Roman" panose="02020603050405020304" pitchFamily="18" charset="0"/>
              </a:rPr>
              <a:t>WHAT IS CUSTOMER CHURN </a:t>
            </a:r>
            <a:r>
              <a:rPr lang="en-US" sz="1600" b="1" dirty="0" smtClean="0">
                <a:solidFill>
                  <a:schemeClr val="bg1"/>
                </a:solidFill>
                <a:latin typeface="Times New Roman" panose="02020603050405020304" pitchFamily="18" charset="0"/>
                <a:cs typeface="Times New Roman" panose="02020603050405020304" pitchFamily="18" charset="0"/>
              </a:rPr>
              <a:t>ANALYSIS</a:t>
            </a:r>
          </a:p>
          <a:p>
            <a:pPr marL="285750" indent="-285750" algn="just">
              <a:buFont typeface="Wingdings" panose="05000000000000000000" pitchFamily="2" charset="2"/>
              <a:buChar char="q"/>
            </a:pPr>
            <a:endParaRPr lang="en-US"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b="1" dirty="0">
                <a:solidFill>
                  <a:schemeClr val="bg1"/>
                </a:solidFill>
                <a:latin typeface="Times New Roman" panose="02020603050405020304" pitchFamily="18" charset="0"/>
                <a:cs typeface="Times New Roman" panose="02020603050405020304" pitchFamily="18" charset="0"/>
              </a:rPr>
              <a:t> IMPORTANCE OF CHURN </a:t>
            </a:r>
            <a:r>
              <a:rPr lang="en-US" sz="1600" b="1" dirty="0" smtClean="0">
                <a:solidFill>
                  <a:schemeClr val="bg1"/>
                </a:solidFill>
                <a:latin typeface="Times New Roman" panose="02020603050405020304" pitchFamily="18" charset="0"/>
                <a:cs typeface="Times New Roman" panose="02020603050405020304" pitchFamily="18" charset="0"/>
              </a:rPr>
              <a:t>ANALYSIS</a:t>
            </a:r>
          </a:p>
          <a:p>
            <a:pPr marL="285750" indent="-285750" algn="just">
              <a:buFont typeface="Wingdings" panose="05000000000000000000" pitchFamily="2" charset="2"/>
              <a:buChar char="q"/>
            </a:pPr>
            <a:endParaRPr lang="en-US"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b="1" dirty="0">
                <a:solidFill>
                  <a:schemeClr val="bg1"/>
                </a:solidFill>
                <a:latin typeface="Times New Roman" panose="02020603050405020304" pitchFamily="18" charset="0"/>
                <a:cs typeface="Times New Roman" panose="02020603050405020304" pitchFamily="18" charset="0"/>
              </a:rPr>
              <a:t>THINGS WE </a:t>
            </a:r>
            <a:r>
              <a:rPr lang="en-US" sz="1600" b="1" dirty="0" smtClean="0">
                <a:solidFill>
                  <a:schemeClr val="bg1"/>
                </a:solidFill>
                <a:latin typeface="Times New Roman" panose="02020603050405020304" pitchFamily="18" charset="0"/>
                <a:cs typeface="Times New Roman" panose="02020603050405020304" pitchFamily="18" charset="0"/>
              </a:rPr>
              <a:t>LEARN</a:t>
            </a:r>
          </a:p>
          <a:p>
            <a:pPr marL="285750" indent="-285750" algn="just">
              <a:buFont typeface="Wingdings" panose="05000000000000000000" pitchFamily="2" charset="2"/>
              <a:buChar char="q"/>
            </a:pPr>
            <a:endParaRPr lang="en-US"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b="1" dirty="0" smtClean="0">
                <a:solidFill>
                  <a:schemeClr val="bg1"/>
                </a:solidFill>
                <a:latin typeface="Times New Roman" panose="02020603050405020304" pitchFamily="18" charset="0"/>
                <a:cs typeface="Times New Roman" panose="02020603050405020304" pitchFamily="18" charset="0"/>
              </a:rPr>
              <a:t>OBJECTIVE</a:t>
            </a:r>
          </a:p>
          <a:p>
            <a:pPr marL="285750" indent="-285750" algn="just">
              <a:buFont typeface="Wingdings" panose="05000000000000000000" pitchFamily="2" charset="2"/>
              <a:buChar char="q"/>
            </a:pPr>
            <a:endParaRPr lang="en-US"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b="1" dirty="0">
                <a:solidFill>
                  <a:schemeClr val="bg1"/>
                </a:solidFill>
                <a:latin typeface="Times New Roman" panose="02020603050405020304" pitchFamily="18" charset="0"/>
                <a:cs typeface="Times New Roman" panose="02020603050405020304" pitchFamily="18" charset="0"/>
              </a:rPr>
              <a:t>R PROGRAMMING LANGUAGE </a:t>
            </a:r>
            <a:r>
              <a:rPr lang="en-US" sz="1600" b="1" dirty="0" smtClean="0">
                <a:solidFill>
                  <a:schemeClr val="bg1"/>
                </a:solidFill>
                <a:latin typeface="Times New Roman" panose="02020603050405020304" pitchFamily="18" charset="0"/>
                <a:cs typeface="Times New Roman" panose="02020603050405020304" pitchFamily="18" charset="0"/>
              </a:rPr>
              <a:t>WITH ITS </a:t>
            </a:r>
            <a:r>
              <a:rPr lang="en-US" sz="1600" b="1" dirty="0">
                <a:solidFill>
                  <a:schemeClr val="bg1"/>
                </a:solidFill>
                <a:latin typeface="Times New Roman" panose="02020603050405020304" pitchFamily="18" charset="0"/>
                <a:cs typeface="Times New Roman" panose="02020603050405020304" pitchFamily="18" charset="0"/>
              </a:rPr>
              <a:t>ADVANTAGES</a:t>
            </a:r>
          </a:p>
          <a:p>
            <a:pPr marL="285750" indent="-285750" algn="just">
              <a:buFont typeface="Wingdings" panose="05000000000000000000" pitchFamily="2" charset="2"/>
              <a:buChar char="q"/>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b="1" dirty="0" smtClean="0">
                <a:solidFill>
                  <a:schemeClr val="bg1"/>
                </a:solidFill>
                <a:latin typeface="Times New Roman" panose="02020603050405020304" pitchFamily="18" charset="0"/>
                <a:cs typeface="Times New Roman" panose="02020603050405020304" pitchFamily="18" charset="0"/>
              </a:rPr>
              <a:t>PROPOSED </a:t>
            </a:r>
            <a:r>
              <a:rPr lang="en-US" sz="1600" b="1" dirty="0">
                <a:solidFill>
                  <a:schemeClr val="bg1"/>
                </a:solidFill>
                <a:latin typeface="Times New Roman" panose="02020603050405020304" pitchFamily="18" charset="0"/>
                <a:cs typeface="Times New Roman" panose="02020603050405020304" pitchFamily="18" charset="0"/>
              </a:rPr>
              <a:t>METHODOLOGY</a:t>
            </a:r>
          </a:p>
          <a:p>
            <a:pPr marL="285750" indent="-285750" algn="just">
              <a:buFont typeface="Wingdings" panose="05000000000000000000" pitchFamily="2" charset="2"/>
              <a:buChar char="q"/>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b="1" dirty="0" smtClean="0">
                <a:solidFill>
                  <a:schemeClr val="bg1"/>
                </a:solidFill>
                <a:latin typeface="Times New Roman" panose="02020603050405020304" pitchFamily="18" charset="0"/>
                <a:cs typeface="Times New Roman" panose="02020603050405020304" pitchFamily="18" charset="0"/>
              </a:rPr>
              <a:t>CONFUSION </a:t>
            </a:r>
            <a:r>
              <a:rPr lang="en-US" sz="1600" b="1" dirty="0">
                <a:solidFill>
                  <a:schemeClr val="bg1"/>
                </a:solidFill>
                <a:latin typeface="Times New Roman" panose="02020603050405020304" pitchFamily="18" charset="0"/>
                <a:cs typeface="Times New Roman" panose="02020603050405020304" pitchFamily="18" charset="0"/>
              </a:rPr>
              <a:t>MATRIX</a:t>
            </a:r>
          </a:p>
          <a:p>
            <a:pPr marL="285750" indent="-285750" algn="just">
              <a:buFont typeface="Wingdings" panose="05000000000000000000" pitchFamily="2" charset="2"/>
              <a:buChar char="q"/>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b="1" dirty="0" smtClean="0">
                <a:solidFill>
                  <a:schemeClr val="bg1"/>
                </a:solidFill>
                <a:latin typeface="Times New Roman" panose="02020603050405020304" pitchFamily="18" charset="0"/>
                <a:cs typeface="Times New Roman" panose="02020603050405020304" pitchFamily="18" charset="0"/>
              </a:rPr>
              <a:t>ACCURACY </a:t>
            </a:r>
            <a:r>
              <a:rPr lang="en-US" sz="1600" b="1" dirty="0">
                <a:solidFill>
                  <a:schemeClr val="bg1"/>
                </a:solidFill>
                <a:latin typeface="Times New Roman" panose="02020603050405020304" pitchFamily="18" charset="0"/>
                <a:cs typeface="Times New Roman" panose="02020603050405020304" pitchFamily="18" charset="0"/>
              </a:rPr>
              <a:t>AND KAPPA </a:t>
            </a:r>
            <a:r>
              <a:rPr lang="en-US" sz="1600" b="1" dirty="0" smtClean="0">
                <a:solidFill>
                  <a:schemeClr val="bg1"/>
                </a:solidFill>
                <a:latin typeface="Times New Roman" panose="02020603050405020304" pitchFamily="18" charset="0"/>
                <a:cs typeface="Times New Roman" panose="02020603050405020304" pitchFamily="18" charset="0"/>
              </a:rPr>
              <a:t>STATISTICS</a:t>
            </a:r>
          </a:p>
          <a:p>
            <a:pPr marL="285750" indent="-285750" algn="just">
              <a:buFont typeface="Wingdings" panose="05000000000000000000" pitchFamily="2" charset="2"/>
              <a:buChar char="q"/>
            </a:pPr>
            <a:endParaRPr lang="en-US"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IN" sz="1600" b="1" dirty="0" smtClean="0">
                <a:solidFill>
                  <a:schemeClr val="bg1"/>
                </a:solidFill>
                <a:latin typeface="Times New Roman" panose="02020603050405020304" pitchFamily="18" charset="0"/>
                <a:cs typeface="Times New Roman" panose="02020603050405020304" pitchFamily="18" charset="0"/>
              </a:rPr>
              <a:t>DESIGN </a:t>
            </a:r>
            <a:r>
              <a:rPr lang="en-IN" sz="1600" b="1" dirty="0">
                <a:solidFill>
                  <a:schemeClr val="bg1"/>
                </a:solidFill>
                <a:latin typeface="Times New Roman" panose="02020603050405020304" pitchFamily="18" charset="0"/>
                <a:cs typeface="Times New Roman" panose="02020603050405020304" pitchFamily="18" charset="0"/>
              </a:rPr>
              <a:t>STEPS</a:t>
            </a:r>
            <a:endParaRPr lang="en-US" sz="16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b="1" dirty="0" smtClean="0">
                <a:solidFill>
                  <a:schemeClr val="bg1"/>
                </a:solidFill>
                <a:latin typeface="Times New Roman" panose="02020603050405020304" pitchFamily="18" charset="0"/>
                <a:cs typeface="Times New Roman" panose="02020603050405020304" pitchFamily="18" charset="0"/>
              </a:rPr>
              <a:t>RESULTS </a:t>
            </a:r>
            <a:r>
              <a:rPr lang="en-US" sz="1600" b="1" dirty="0">
                <a:solidFill>
                  <a:schemeClr val="bg1"/>
                </a:solidFill>
                <a:latin typeface="Times New Roman" panose="02020603050405020304" pitchFamily="18" charset="0"/>
                <a:cs typeface="Times New Roman" panose="02020603050405020304" pitchFamily="18" charset="0"/>
              </a:rPr>
              <a:t>FROM VARIOUS PREDICTIVE MODELS</a:t>
            </a:r>
          </a:p>
          <a:p>
            <a:pPr marL="285750" indent="-285750" algn="just">
              <a:buFont typeface="Wingdings" panose="05000000000000000000" pitchFamily="2" charset="2"/>
              <a:buChar char="q"/>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b="1" dirty="0" smtClean="0">
                <a:solidFill>
                  <a:schemeClr val="bg1"/>
                </a:solidFill>
                <a:latin typeface="Times New Roman" panose="02020603050405020304" pitchFamily="18" charset="0"/>
                <a:cs typeface="Times New Roman" panose="02020603050405020304" pitchFamily="18" charset="0"/>
              </a:rPr>
              <a:t>CONCLUSION </a:t>
            </a:r>
            <a:r>
              <a:rPr lang="en-US" sz="1600" b="1" dirty="0">
                <a:solidFill>
                  <a:schemeClr val="bg1"/>
                </a:solidFill>
                <a:latin typeface="Times New Roman" panose="02020603050405020304" pitchFamily="18" charset="0"/>
                <a:cs typeface="Times New Roman" panose="02020603050405020304" pitchFamily="18" charset="0"/>
              </a:rPr>
              <a:t>AND FUTURE SCOPE</a:t>
            </a:r>
          </a:p>
          <a:p>
            <a:pPr marL="285750" indent="-285750">
              <a:buFont typeface="Wingdings" panose="05000000000000000000" pitchFamily="2" charset="2"/>
              <a:buChar char="q"/>
            </a:pPr>
            <a:endParaRPr lang="en-IN" sz="1400" b="1" dirty="0">
              <a:solidFill>
                <a:schemeClr val="bg1"/>
              </a:solidFill>
            </a:endParaRPr>
          </a:p>
          <a:p>
            <a:pPr algn="ctr"/>
            <a:endParaRPr lang="en-IN" sz="1400" b="1" dirty="0">
              <a:solidFill>
                <a:schemeClr val="bg1"/>
              </a:solidFill>
            </a:endParaRPr>
          </a:p>
        </p:txBody>
      </p:sp>
      <p:pic>
        <p:nvPicPr>
          <p:cNvPr id="22"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1897" y="64067"/>
            <a:ext cx="1836928" cy="847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3090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FBAFB8-6E28-45E6-BBF4-165C81D50912}"/>
              </a:ext>
            </a:extLst>
          </p:cNvPr>
          <p:cNvSpPr>
            <a:spLocks noGrp="1"/>
          </p:cNvSpPr>
          <p:nvPr>
            <p:ph type="title"/>
          </p:nvPr>
        </p:nvSpPr>
        <p:spPr>
          <a:xfrm>
            <a:off x="0" y="1"/>
            <a:ext cx="12192000" cy="1212980"/>
          </a:xfrm>
          <a:gradFill>
            <a:gsLst>
              <a:gs pos="40256">
                <a:srgbClr val="B1DAF2">
                  <a:alpha val="37000"/>
                </a:srgbClr>
              </a:gs>
              <a:gs pos="0">
                <a:schemeClr val="accent1">
                  <a:lumMod val="5000"/>
                  <a:lumOff val="95000"/>
                </a:schemeClr>
              </a:gs>
              <a:gs pos="94000">
                <a:schemeClr val="accent1">
                  <a:lumMod val="27000"/>
                  <a:lumOff val="73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IN" sz="6000" b="1" dirty="0">
                <a:solidFill>
                  <a:schemeClr val="tx2"/>
                </a:solidFill>
                <a:latin typeface="Times New Roman" panose="02020603050405020304" pitchFamily="18" charset="0"/>
                <a:cs typeface="Times New Roman" panose="02020603050405020304" pitchFamily="18" charset="0"/>
              </a:rPr>
              <a:t>Visualization Patterns</a:t>
            </a:r>
            <a:endParaRPr lang="en-IN" sz="6000" dirty="0">
              <a:solidFill>
                <a:schemeClr val="tx2"/>
              </a:solidFill>
            </a:endParaRPr>
          </a:p>
        </p:txBody>
      </p:sp>
      <p:pic>
        <p:nvPicPr>
          <p:cNvPr id="5"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6102" y="1"/>
            <a:ext cx="1759088" cy="811762"/>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 xmlns:a16="http://schemas.microsoft.com/office/drawing/2014/main" id="{46D1087A-44CB-471F-BE7C-5E5460F4E89F}"/>
              </a:ext>
            </a:extLst>
          </p:cNvPr>
          <p:cNvPicPr>
            <a:picLocks noGrp="1"/>
          </p:cNvPicPr>
          <p:nvPr>
            <p:ph idx="1"/>
          </p:nvPr>
        </p:nvPicPr>
        <p:blipFill>
          <a:blip r:embed="rId3"/>
          <a:stretch>
            <a:fillRect/>
          </a:stretch>
        </p:blipFill>
        <p:spPr>
          <a:xfrm>
            <a:off x="466531" y="1418253"/>
            <a:ext cx="11588620" cy="5225143"/>
          </a:xfrm>
          <a:prstGeom prst="rect">
            <a:avLst/>
          </a:prstGeom>
        </p:spPr>
      </p:pic>
    </p:spTree>
    <p:extLst>
      <p:ext uri="{BB962C8B-B14F-4D97-AF65-F5344CB8AC3E}">
        <p14:creationId xmlns:p14="http://schemas.microsoft.com/office/powerpoint/2010/main" val="36808972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06A50B-8533-41E7-BC19-29460B897517}"/>
              </a:ext>
            </a:extLst>
          </p:cNvPr>
          <p:cNvSpPr>
            <a:spLocks noGrp="1"/>
          </p:cNvSpPr>
          <p:nvPr>
            <p:ph type="title"/>
          </p:nvPr>
        </p:nvSpPr>
        <p:spPr>
          <a:xfrm>
            <a:off x="4012162" y="1"/>
            <a:ext cx="8179837" cy="2230015"/>
          </a:xfrm>
          <a:gradFill>
            <a:gsLst>
              <a:gs pos="40256">
                <a:srgbClr val="B1DAF2">
                  <a:alpha val="37000"/>
                </a:srgbClr>
              </a:gs>
              <a:gs pos="0">
                <a:schemeClr val="accent1">
                  <a:lumMod val="5000"/>
                  <a:lumOff val="95000"/>
                </a:schemeClr>
              </a:gs>
              <a:gs pos="94000">
                <a:schemeClr val="accent1">
                  <a:lumMod val="27000"/>
                  <a:lumOff val="73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IN" sz="6600" b="1" dirty="0"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
            </a:r>
            <a:br>
              <a:rPr lang="en-IN" sz="6600" b="1" dirty="0"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br>
            <a:r>
              <a:rPr lang="en-IN" sz="5400" b="1" dirty="0" smtClean="0">
                <a:ln w="22225">
                  <a:solidFill>
                    <a:schemeClr val="accent2"/>
                  </a:solidFill>
                  <a:prstDash val="solid"/>
                </a:ln>
                <a:solidFill>
                  <a:schemeClr val="bg1"/>
                </a:solidFill>
                <a:latin typeface="Times New Roman" panose="02020603050405020304" pitchFamily="18" charset="0"/>
                <a:cs typeface="Times New Roman" panose="02020603050405020304" pitchFamily="18" charset="0"/>
              </a:rPr>
              <a:t>FUTURE SCOPE</a:t>
            </a:r>
            <a:endParaRPr lang="en-IN" sz="5400" b="1" dirty="0">
              <a:ln w="22225">
                <a:solidFill>
                  <a:schemeClr val="accent2"/>
                </a:solidFill>
                <a:prstDash val="solid"/>
              </a:ln>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B21D2178-1AA0-4586-8F58-01C6A5EB0521}"/>
              </a:ext>
            </a:extLst>
          </p:cNvPr>
          <p:cNvSpPr>
            <a:spLocks noGrp="1"/>
          </p:cNvSpPr>
          <p:nvPr>
            <p:ph idx="1"/>
          </p:nvPr>
        </p:nvSpPr>
        <p:spPr>
          <a:xfrm>
            <a:off x="4173648" y="2230017"/>
            <a:ext cx="8018352" cy="4627984"/>
          </a:xfrm>
        </p:spPr>
        <p:txBody>
          <a:bodyPr/>
          <a:lstStyle/>
          <a:p>
            <a:pPr marL="0" indent="0" algn="just">
              <a:buNone/>
            </a:pP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smtClean="0">
                <a:solidFill>
                  <a:schemeClr val="accent1">
                    <a:lumMod val="75000"/>
                  </a:schemeClr>
                </a:solidFill>
                <a:latin typeface="Times New Roman" panose="02020603050405020304" pitchFamily="18" charset="0"/>
                <a:cs typeface="Times New Roman" panose="02020603050405020304" pitchFamily="18" charset="0"/>
              </a:rPr>
              <a:t>The </a:t>
            </a:r>
            <a:r>
              <a:rPr lang="en-US" sz="3200" dirty="0">
                <a:solidFill>
                  <a:schemeClr val="accent1">
                    <a:lumMod val="75000"/>
                  </a:schemeClr>
                </a:solidFill>
                <a:latin typeface="Times New Roman" panose="02020603050405020304" pitchFamily="18" charset="0"/>
                <a:cs typeface="Times New Roman" panose="02020603050405020304" pitchFamily="18" charset="0"/>
              </a:rPr>
              <a:t>future scope of this project will be to acquire nearly 100% accuracy with good kappa value using some other enhanced and developed formula with further calculations so that churn analysis become easier and can be used in some advanced fields like medical fields. The proposed model can be further enhanced, if the processes are working in parallel.</a:t>
            </a:r>
            <a:endParaRPr lang="en-IN" sz="32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7527" y="72421"/>
            <a:ext cx="1424472" cy="65734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 y="0"/>
            <a:ext cx="3741576"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7">
            <a:extLst>
              <a:ext uri="{FF2B5EF4-FFF2-40B4-BE49-F238E27FC236}">
                <a16:creationId xmlns:a16="http://schemas.microsoft.com/office/drawing/2014/main" xmlns="" id="{A2454068-D6A0-42C7-BCE1-D03833DCF2E4}"/>
              </a:ext>
            </a:extLst>
          </p:cNvPr>
          <p:cNvSpPr/>
          <p:nvPr/>
        </p:nvSpPr>
        <p:spPr>
          <a:xfrm>
            <a:off x="975538" y="2469329"/>
            <a:ext cx="2075480" cy="1822013"/>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pattFill prst="pct5">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29653764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06A50B-8533-41E7-BC19-29460B897517}"/>
              </a:ext>
            </a:extLst>
          </p:cNvPr>
          <p:cNvSpPr>
            <a:spLocks noGrp="1"/>
          </p:cNvSpPr>
          <p:nvPr>
            <p:ph type="title"/>
          </p:nvPr>
        </p:nvSpPr>
        <p:spPr>
          <a:xfrm>
            <a:off x="4012162" y="1"/>
            <a:ext cx="8179837" cy="2230015"/>
          </a:xfrm>
          <a:gradFill>
            <a:gsLst>
              <a:gs pos="40256">
                <a:srgbClr val="B1DAF2">
                  <a:alpha val="37000"/>
                </a:srgbClr>
              </a:gs>
              <a:gs pos="0">
                <a:schemeClr val="accent1">
                  <a:lumMod val="5000"/>
                  <a:lumOff val="95000"/>
                </a:schemeClr>
              </a:gs>
              <a:gs pos="94000">
                <a:schemeClr val="accent1">
                  <a:lumMod val="27000"/>
                  <a:lumOff val="73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IN" sz="6600" b="1" dirty="0"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
            </a:r>
            <a:br>
              <a:rPr lang="en-IN" sz="6600" b="1" dirty="0"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br>
            <a:r>
              <a:rPr lang="en-IN" sz="5400" b="1" dirty="0" smtClean="0">
                <a:ln w="22225">
                  <a:solidFill>
                    <a:schemeClr val="accent2"/>
                  </a:solidFill>
                  <a:prstDash val="solid"/>
                </a:ln>
                <a:solidFill>
                  <a:schemeClr val="bg1"/>
                </a:solidFill>
                <a:latin typeface="Times New Roman" panose="02020603050405020304" pitchFamily="18" charset="0"/>
                <a:cs typeface="Times New Roman" panose="02020603050405020304" pitchFamily="18" charset="0"/>
              </a:rPr>
              <a:t>CONCLUSION</a:t>
            </a:r>
            <a:endParaRPr lang="en-IN" sz="5400" b="1" dirty="0">
              <a:ln w="22225">
                <a:solidFill>
                  <a:schemeClr val="accent2"/>
                </a:solidFill>
                <a:prstDash val="solid"/>
              </a:ln>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B21D2178-1AA0-4586-8F58-01C6A5EB0521}"/>
              </a:ext>
            </a:extLst>
          </p:cNvPr>
          <p:cNvSpPr>
            <a:spLocks noGrp="1"/>
          </p:cNvSpPr>
          <p:nvPr>
            <p:ph idx="1"/>
          </p:nvPr>
        </p:nvSpPr>
        <p:spPr>
          <a:xfrm>
            <a:off x="4026555" y="2230017"/>
            <a:ext cx="8165445" cy="4627984"/>
          </a:xfrm>
        </p:spPr>
        <p:txBody>
          <a:bodyPr/>
          <a:lstStyle/>
          <a:p>
            <a:pPr algn="just">
              <a:buFont typeface="Wingdings" panose="05000000000000000000" pitchFamily="2" charset="2"/>
              <a:buChar char="v"/>
            </a:pPr>
            <a:r>
              <a:rPr lang="en-US" dirty="0">
                <a:solidFill>
                  <a:schemeClr val="accent1">
                    <a:lumMod val="75000"/>
                  </a:schemeClr>
                </a:solidFill>
                <a:latin typeface="Times New Roman" panose="02020603050405020304" pitchFamily="18" charset="0"/>
                <a:cs typeface="Times New Roman" panose="02020603050405020304" pitchFamily="18" charset="0"/>
              </a:rPr>
              <a:t>Telecommunication industry has suffered from high churn rates and immense churning loss. Although the business loss is unavoidable, but still churn can be managed and kept in an acceptable level. The churn prediction model helps in better decision making. After analyzing various predictive models, we found that the accuracy achieved with decision tree using C5.0 Cost method is far much higher (above 86 %) than the logistic regression technique(less than 80%)  which clearly states that decision tree is an efficient technique.</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7527" y="72421"/>
            <a:ext cx="1424472" cy="65734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 y="0"/>
            <a:ext cx="3741576"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9">
            <a:extLst>
              <a:ext uri="{FF2B5EF4-FFF2-40B4-BE49-F238E27FC236}">
                <a16:creationId xmlns:a16="http://schemas.microsoft.com/office/drawing/2014/main" xmlns="" id="{444E6227-4972-4DE6-BEB0-C3FC42991182}"/>
              </a:ext>
            </a:extLst>
          </p:cNvPr>
          <p:cNvSpPr/>
          <p:nvPr/>
        </p:nvSpPr>
        <p:spPr>
          <a:xfrm>
            <a:off x="852215" y="2531259"/>
            <a:ext cx="1755183" cy="177819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pattFill prst="pct5">
            <a:fgClr>
              <a:schemeClr val="accent3"/>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0741850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75596B00-0CE2-44C6-9AC5-0B5BC6F6C4D9}"/>
              </a:ext>
            </a:extLst>
          </p:cNvPr>
          <p:cNvGrpSpPr/>
          <p:nvPr/>
        </p:nvGrpSpPr>
        <p:grpSpPr>
          <a:xfrm>
            <a:off x="3468549" y="2276475"/>
            <a:ext cx="5269188" cy="3419474"/>
            <a:chOff x="4655870" y="2637505"/>
            <a:chExt cx="2716484" cy="1217603"/>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xmlns="" id="{5DF549E6-5337-42BD-9C5E-4FF911D21EC1}"/>
                </a:ext>
              </a:extLst>
            </p:cNvPr>
            <p:cNvGrpSpPr/>
            <p:nvPr/>
          </p:nvGrpSpPr>
          <p:grpSpPr>
            <a:xfrm>
              <a:off x="6233054" y="2743150"/>
              <a:ext cx="1139300" cy="952543"/>
              <a:chOff x="5133714" y="3583707"/>
              <a:chExt cx="474339" cy="396585"/>
            </a:xfrm>
          </p:grpSpPr>
          <p:cxnSp>
            <p:nvCxnSpPr>
              <p:cNvPr id="12" name="Connector: Elbow 11">
                <a:extLst>
                  <a:ext uri="{FF2B5EF4-FFF2-40B4-BE49-F238E27FC236}">
                    <a16:creationId xmlns:a16="http://schemas.microsoft.com/office/drawing/2014/main" xmlns="" id="{99FF6450-5DCF-4EA4-9ECD-5DECDA3BADBD}"/>
                  </a:ext>
                </a:extLst>
              </p:cNvPr>
              <p:cNvCxnSpPr>
                <a:cxnSpLocks/>
              </p:cNvCxnSpPr>
              <p:nvPr/>
            </p:nvCxnSpPr>
            <p:spPr>
              <a:xfrm rot="16200000" flipH="1">
                <a:off x="5223467" y="3590067"/>
                <a:ext cx="291134" cy="278415"/>
              </a:xfrm>
              <a:prstGeom prst="bentConnector3">
                <a:avLst>
                  <a:gd name="adj1" fmla="val 98706"/>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xmlns="" id="{637BD6F9-CEA8-471A-B6D6-3D7D3748ACC4}"/>
                  </a:ext>
                </a:extLst>
              </p:cNvPr>
              <p:cNvCxnSpPr>
                <a:cxnSpLocks/>
              </p:cNvCxnSpPr>
              <p:nvPr/>
            </p:nvCxnSpPr>
            <p:spPr>
              <a:xfrm rot="16200000" flipH="1">
                <a:off x="5172591" y="3544830"/>
                <a:ext cx="396585" cy="474339"/>
              </a:xfrm>
              <a:prstGeom prst="bentConnector3">
                <a:avLst>
                  <a:gd name="adj1" fmla="val 10131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xmlns="" id="{3DC2EA36-2D13-4B3D-BFC3-A102F4DEB439}"/>
                </a:ext>
              </a:extLst>
            </p:cNvPr>
            <p:cNvCxnSpPr>
              <a:cxnSpLocks/>
            </p:cNvCxnSpPr>
            <p:nvPr/>
          </p:nvCxnSpPr>
          <p:spPr>
            <a:xfrm>
              <a:off x="6001025" y="2637505"/>
              <a:ext cx="13087" cy="1217603"/>
            </a:xfrm>
            <a:prstGeom prst="line">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xmlns="" id="{11C99EAA-C1C3-4CCA-BEBA-AC2A865E88E4}"/>
                </a:ext>
              </a:extLst>
            </p:cNvPr>
            <p:cNvGrpSpPr/>
            <p:nvPr/>
          </p:nvGrpSpPr>
          <p:grpSpPr>
            <a:xfrm flipH="1">
              <a:off x="4655870" y="2743153"/>
              <a:ext cx="1159245" cy="952554"/>
              <a:chOff x="5125409" y="3583703"/>
              <a:chExt cx="482643" cy="396589"/>
            </a:xfrm>
          </p:grpSpPr>
          <p:cxnSp>
            <p:nvCxnSpPr>
              <p:cNvPr id="10" name="Connector: Elbow 9">
                <a:extLst>
                  <a:ext uri="{FF2B5EF4-FFF2-40B4-BE49-F238E27FC236}">
                    <a16:creationId xmlns:a16="http://schemas.microsoft.com/office/drawing/2014/main" xmlns="" id="{3275D676-AD17-49C5-9DEA-18E954D494CE}"/>
                  </a:ext>
                </a:extLst>
              </p:cNvPr>
              <p:cNvCxnSpPr>
                <a:cxnSpLocks/>
              </p:cNvCxnSpPr>
              <p:nvPr/>
            </p:nvCxnSpPr>
            <p:spPr>
              <a:xfrm rot="16200000" flipH="1">
                <a:off x="5217648" y="3581177"/>
                <a:ext cx="291129" cy="296190"/>
              </a:xfrm>
              <a:prstGeom prst="bentConnector3">
                <a:avLst>
                  <a:gd name="adj1" fmla="val 10092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xmlns="" id="{7437482D-2332-417F-9573-94FD96A7798B}"/>
                  </a:ext>
                </a:extLst>
              </p:cNvPr>
              <p:cNvCxnSpPr>
                <a:cxnSpLocks/>
              </p:cNvCxnSpPr>
              <p:nvPr/>
            </p:nvCxnSpPr>
            <p:spPr>
              <a:xfrm rot="16200000" flipH="1">
                <a:off x="5168436" y="3540676"/>
                <a:ext cx="396589" cy="482643"/>
              </a:xfrm>
              <a:prstGeom prst="bentConnector3">
                <a:avLst>
                  <a:gd name="adj1" fmla="val 99215"/>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xmlns="" id="{F080A5CE-2A27-4A71-B160-441332CC772B}"/>
              </a:ext>
            </a:extLst>
          </p:cNvPr>
          <p:cNvSpPr/>
          <p:nvPr/>
        </p:nvSpPr>
        <p:spPr>
          <a:xfrm>
            <a:off x="-9524" y="2836196"/>
            <a:ext cx="12196762" cy="136039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DB2FBFAD-318C-47E8-A82D-2EDEDE3F63EE}"/>
              </a:ext>
            </a:extLst>
          </p:cNvPr>
          <p:cNvSpPr/>
          <p:nvPr/>
        </p:nvSpPr>
        <p:spPr>
          <a:xfrm>
            <a:off x="-4762" y="2938634"/>
            <a:ext cx="12196762" cy="11555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020C8F30-9C91-4D39-A29C-BCE4134E41E9}"/>
              </a:ext>
            </a:extLst>
          </p:cNvPr>
          <p:cNvSpPr txBox="1"/>
          <p:nvPr/>
        </p:nvSpPr>
        <p:spPr>
          <a:xfrm>
            <a:off x="-4762" y="2888660"/>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9" name="Freeform 13">
            <a:extLst>
              <a:ext uri="{FF2B5EF4-FFF2-40B4-BE49-F238E27FC236}">
                <a16:creationId xmlns:a16="http://schemas.microsoft.com/office/drawing/2014/main" xmlns="" id="{8237F776-235B-43B7-A208-7106E24CBAFE}"/>
              </a:ext>
            </a:extLst>
          </p:cNvPr>
          <p:cNvSpPr>
            <a:spLocks noChangeAspect="1"/>
          </p:cNvSpPr>
          <p:nvPr/>
        </p:nvSpPr>
        <p:spPr>
          <a:xfrm flipH="1">
            <a:off x="4878758" y="1367871"/>
            <a:ext cx="2434484" cy="1311656"/>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Tree>
    <p:extLst>
      <p:ext uri="{BB962C8B-B14F-4D97-AF65-F5344CB8AC3E}">
        <p14:creationId xmlns:p14="http://schemas.microsoft.com/office/powerpoint/2010/main" val="18321034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useBgFill="1">
        <p:nvSpPr>
          <p:cNvPr id="13" name="TextBox 12"/>
          <p:cNvSpPr txBox="1"/>
          <p:nvPr/>
        </p:nvSpPr>
        <p:spPr>
          <a:xfrm>
            <a:off x="135802" y="587418"/>
            <a:ext cx="10420538" cy="923330"/>
          </a:xfrm>
          <a:prstGeom prst="rect">
            <a:avLst/>
          </a:prstGeom>
          <a:effectLst>
            <a:softEdge rad="1270000"/>
          </a:effectLst>
        </p:spPr>
        <p:txBody>
          <a:bodyPr wrap="square" rtlCol="0">
            <a:spAutoFit/>
          </a:bodyPr>
          <a:lstStyle/>
          <a:p>
            <a:pPr algn="ctr"/>
            <a:r>
              <a:rPr lang="en-US" sz="5400" b="1" dirty="0">
                <a:ln>
                  <a:solidFill>
                    <a:schemeClr val="accent1">
                      <a:shade val="50000"/>
                    </a:schemeClr>
                  </a:solidFill>
                </a:ln>
                <a:solidFill>
                  <a:schemeClr val="bg1"/>
                </a:solidFill>
                <a:latin typeface="AR BERKLEY" panose="02000000000000000000" pitchFamily="2" charset="0"/>
                <a:cs typeface="Times New Roman" panose="02020603050405020304" pitchFamily="18" charset="0"/>
              </a:rPr>
              <a:t>What is  Customer Churn Analysis?</a:t>
            </a:r>
            <a:endParaRPr lang="en-IN" sz="5400" dirty="0">
              <a:ln>
                <a:solidFill>
                  <a:schemeClr val="accent1">
                    <a:shade val="50000"/>
                  </a:schemeClr>
                </a:solidFill>
              </a:ln>
              <a:solidFill>
                <a:schemeClr val="bg1"/>
              </a:solidFill>
              <a:latin typeface="AR BERKLEY" panose="02000000000000000000" pitchFamily="2" charset="0"/>
            </a:endParaRPr>
          </a:p>
        </p:txBody>
      </p:sp>
      <p:sp useBgFill="1">
        <p:nvSpPr>
          <p:cNvPr id="14" name="Rectangle 13"/>
          <p:cNvSpPr/>
          <p:nvPr/>
        </p:nvSpPr>
        <p:spPr>
          <a:xfrm>
            <a:off x="805758" y="2543372"/>
            <a:ext cx="10556341" cy="3785652"/>
          </a:xfrm>
          <a:prstGeom prst="rect">
            <a:avLst/>
          </a:prstGeom>
          <a:ln>
            <a:solidFill>
              <a:schemeClr val="accent1">
                <a:shade val="50000"/>
                <a:alpha val="95000"/>
              </a:schemeClr>
            </a:solid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457200" indent="-457200">
              <a:buFont typeface="Wingdings" panose="05000000000000000000" pitchFamily="2" charset="2"/>
              <a:buChar char="§"/>
            </a:pPr>
            <a:r>
              <a:rPr lang="en-US" sz="2400" b="1" dirty="0">
                <a:ln w="19050">
                  <a:solidFill>
                    <a:schemeClr val="accent1">
                      <a:shade val="50000"/>
                    </a:schemeClr>
                  </a:solidFill>
                </a:ln>
                <a:gradFill>
                  <a:gsLst>
                    <a:gs pos="100000">
                      <a:srgbClr val="B8DDF3"/>
                    </a:gs>
                    <a:gs pos="0">
                      <a:schemeClr val="accent1">
                        <a:lumMod val="5000"/>
                        <a:lumOff val="95000"/>
                      </a:schemeClr>
                    </a:gs>
                    <a:gs pos="74000">
                      <a:schemeClr val="accent1">
                        <a:lumMod val="45000"/>
                        <a:lumOff val="55000"/>
                      </a:schemeClr>
                    </a:gs>
                    <a:gs pos="63000">
                      <a:schemeClr val="accent1">
                        <a:lumMod val="62000"/>
                        <a:lumOff val="38000"/>
                      </a:schemeClr>
                    </a:gs>
                    <a:gs pos="100000">
                      <a:schemeClr val="accent1">
                        <a:lumMod val="30000"/>
                        <a:lumOff val="70000"/>
                      </a:schemeClr>
                    </a:gs>
                  </a:gsLst>
                  <a:lin ang="5400000" scaled="1"/>
                </a:gradFill>
                <a:effectLst>
                  <a:glow rad="114300">
                    <a:schemeClr val="accent1">
                      <a:alpha val="40000"/>
                    </a:schemeClr>
                  </a:glow>
                </a:effectLst>
                <a:latin typeface="Arial Black" panose="020B0A04020102020204" pitchFamily="34" charset="0"/>
                <a:cs typeface="Times New Roman" panose="02020603050405020304" pitchFamily="18" charset="0"/>
              </a:rPr>
              <a:t>Churn means loss of customers of the </a:t>
            </a:r>
            <a:r>
              <a:rPr lang="en-US" sz="2400" b="1" dirty="0" smtClean="0">
                <a:ln w="19050">
                  <a:solidFill>
                    <a:schemeClr val="accent1">
                      <a:shade val="50000"/>
                    </a:schemeClr>
                  </a:solidFill>
                </a:ln>
                <a:gradFill>
                  <a:gsLst>
                    <a:gs pos="100000">
                      <a:srgbClr val="B8DDF3"/>
                    </a:gs>
                    <a:gs pos="0">
                      <a:schemeClr val="accent1">
                        <a:lumMod val="5000"/>
                        <a:lumOff val="95000"/>
                      </a:schemeClr>
                    </a:gs>
                    <a:gs pos="74000">
                      <a:schemeClr val="accent1">
                        <a:lumMod val="45000"/>
                        <a:lumOff val="55000"/>
                      </a:schemeClr>
                    </a:gs>
                    <a:gs pos="63000">
                      <a:schemeClr val="accent1">
                        <a:lumMod val="62000"/>
                        <a:lumOff val="38000"/>
                      </a:schemeClr>
                    </a:gs>
                    <a:gs pos="100000">
                      <a:schemeClr val="accent1">
                        <a:lumMod val="30000"/>
                        <a:lumOff val="70000"/>
                      </a:schemeClr>
                    </a:gs>
                  </a:gsLst>
                  <a:lin ang="5400000" scaled="1"/>
                </a:gradFill>
                <a:effectLst>
                  <a:glow rad="114300">
                    <a:schemeClr val="accent1">
                      <a:alpha val="40000"/>
                    </a:schemeClr>
                  </a:glow>
                </a:effectLst>
                <a:latin typeface="Arial Black" panose="020B0A04020102020204" pitchFamily="34" charset="0"/>
                <a:cs typeface="Times New Roman" panose="02020603050405020304" pitchFamily="18" charset="0"/>
              </a:rPr>
              <a:t>company.</a:t>
            </a:r>
          </a:p>
          <a:p>
            <a:pPr marL="457200" indent="-457200">
              <a:buFont typeface="Wingdings" panose="05000000000000000000" pitchFamily="2" charset="2"/>
              <a:buChar char="§"/>
            </a:pPr>
            <a:endParaRPr lang="en-US" sz="2400" b="1" dirty="0">
              <a:ln w="19050">
                <a:solidFill>
                  <a:schemeClr val="accent1">
                    <a:shade val="50000"/>
                  </a:schemeClr>
                </a:solidFill>
              </a:ln>
              <a:gradFill>
                <a:gsLst>
                  <a:gs pos="100000">
                    <a:srgbClr val="B8DDF3"/>
                  </a:gs>
                  <a:gs pos="0">
                    <a:schemeClr val="accent1">
                      <a:lumMod val="5000"/>
                      <a:lumOff val="95000"/>
                    </a:schemeClr>
                  </a:gs>
                  <a:gs pos="74000">
                    <a:schemeClr val="accent1">
                      <a:lumMod val="45000"/>
                      <a:lumOff val="55000"/>
                    </a:schemeClr>
                  </a:gs>
                  <a:gs pos="63000">
                    <a:schemeClr val="accent1">
                      <a:lumMod val="62000"/>
                      <a:lumOff val="38000"/>
                    </a:schemeClr>
                  </a:gs>
                  <a:gs pos="100000">
                    <a:schemeClr val="accent1">
                      <a:lumMod val="30000"/>
                      <a:lumOff val="70000"/>
                    </a:schemeClr>
                  </a:gs>
                </a:gsLst>
                <a:lin ang="5400000" scaled="1"/>
              </a:gradFill>
              <a:effectLst>
                <a:glow rad="114300">
                  <a:schemeClr val="accent1">
                    <a:alpha val="40000"/>
                  </a:schemeClr>
                </a:glow>
              </a:effectLst>
              <a:latin typeface="Arial Black" panose="020B0A04020102020204" pitchFamily="34" charset="0"/>
              <a:cs typeface="Times New Roman" panose="02020603050405020304" pitchFamily="18" charset="0"/>
            </a:endParaRPr>
          </a:p>
          <a:p>
            <a:pPr marL="457200" indent="-457200">
              <a:buFont typeface="Wingdings" panose="05000000000000000000" pitchFamily="2" charset="2"/>
              <a:buChar char="§"/>
            </a:pPr>
            <a:r>
              <a:rPr lang="en-US" sz="2400" b="1" dirty="0" smtClean="0">
                <a:ln w="19050">
                  <a:solidFill>
                    <a:schemeClr val="accent1">
                      <a:shade val="50000"/>
                    </a:schemeClr>
                  </a:solidFill>
                </a:ln>
                <a:gradFill>
                  <a:gsLst>
                    <a:gs pos="100000">
                      <a:srgbClr val="B8DDF3"/>
                    </a:gs>
                    <a:gs pos="0">
                      <a:schemeClr val="accent1">
                        <a:lumMod val="5000"/>
                        <a:lumOff val="95000"/>
                      </a:schemeClr>
                    </a:gs>
                    <a:gs pos="74000">
                      <a:schemeClr val="accent1">
                        <a:lumMod val="45000"/>
                        <a:lumOff val="55000"/>
                      </a:schemeClr>
                    </a:gs>
                    <a:gs pos="63000">
                      <a:schemeClr val="accent1">
                        <a:lumMod val="62000"/>
                        <a:lumOff val="38000"/>
                      </a:schemeClr>
                    </a:gs>
                    <a:gs pos="100000">
                      <a:schemeClr val="accent1">
                        <a:lumMod val="30000"/>
                        <a:lumOff val="70000"/>
                      </a:schemeClr>
                    </a:gs>
                  </a:gsLst>
                  <a:lin ang="5400000" scaled="1"/>
                </a:gradFill>
                <a:effectLst>
                  <a:glow rad="114300">
                    <a:schemeClr val="accent1">
                      <a:alpha val="40000"/>
                    </a:schemeClr>
                  </a:glow>
                </a:effectLst>
                <a:latin typeface="Arial Black" panose="020B0A04020102020204" pitchFamily="34" charset="0"/>
                <a:cs typeface="Times New Roman" panose="02020603050405020304" pitchFamily="18" charset="0"/>
              </a:rPr>
              <a:t>The </a:t>
            </a:r>
            <a:r>
              <a:rPr lang="en-US" sz="2400" b="1" dirty="0">
                <a:ln w="19050">
                  <a:solidFill>
                    <a:schemeClr val="accent1">
                      <a:shade val="50000"/>
                    </a:schemeClr>
                  </a:solidFill>
                </a:ln>
                <a:gradFill>
                  <a:gsLst>
                    <a:gs pos="100000">
                      <a:srgbClr val="B8DDF3"/>
                    </a:gs>
                    <a:gs pos="0">
                      <a:schemeClr val="accent1">
                        <a:lumMod val="5000"/>
                        <a:lumOff val="95000"/>
                      </a:schemeClr>
                    </a:gs>
                    <a:gs pos="74000">
                      <a:schemeClr val="accent1">
                        <a:lumMod val="45000"/>
                        <a:lumOff val="55000"/>
                      </a:schemeClr>
                    </a:gs>
                    <a:gs pos="63000">
                      <a:schemeClr val="accent1">
                        <a:lumMod val="62000"/>
                        <a:lumOff val="38000"/>
                      </a:schemeClr>
                    </a:gs>
                    <a:gs pos="100000">
                      <a:schemeClr val="accent1">
                        <a:lumMod val="30000"/>
                        <a:lumOff val="70000"/>
                      </a:schemeClr>
                    </a:gs>
                  </a:gsLst>
                  <a:lin ang="5400000" scaled="1"/>
                </a:gradFill>
                <a:effectLst>
                  <a:glow rad="114300">
                    <a:schemeClr val="accent1">
                      <a:alpha val="40000"/>
                    </a:schemeClr>
                  </a:glow>
                </a:effectLst>
                <a:latin typeface="Arial Black" panose="020B0A04020102020204" pitchFamily="34" charset="0"/>
                <a:cs typeface="Times New Roman" panose="02020603050405020304" pitchFamily="18" charset="0"/>
              </a:rPr>
              <a:t>customer churn analysis feature helps us identify and focus on higher value customers and determine what actions typically precede a lost customer or sale, and better understand highly important factors that leads to churn</a:t>
            </a:r>
            <a:r>
              <a:rPr lang="en-US" sz="2400" b="1" dirty="0" smtClean="0">
                <a:ln w="19050">
                  <a:solidFill>
                    <a:schemeClr val="accent1">
                      <a:shade val="50000"/>
                    </a:schemeClr>
                  </a:solidFill>
                </a:ln>
                <a:gradFill>
                  <a:gsLst>
                    <a:gs pos="100000">
                      <a:srgbClr val="B8DDF3"/>
                    </a:gs>
                    <a:gs pos="0">
                      <a:schemeClr val="accent1">
                        <a:lumMod val="5000"/>
                        <a:lumOff val="95000"/>
                      </a:schemeClr>
                    </a:gs>
                    <a:gs pos="74000">
                      <a:schemeClr val="accent1">
                        <a:lumMod val="45000"/>
                        <a:lumOff val="55000"/>
                      </a:schemeClr>
                    </a:gs>
                    <a:gs pos="63000">
                      <a:schemeClr val="accent1">
                        <a:lumMod val="62000"/>
                        <a:lumOff val="38000"/>
                      </a:schemeClr>
                    </a:gs>
                    <a:gs pos="100000">
                      <a:schemeClr val="accent1">
                        <a:lumMod val="30000"/>
                        <a:lumOff val="70000"/>
                      </a:schemeClr>
                    </a:gs>
                  </a:gsLst>
                  <a:lin ang="5400000" scaled="1"/>
                </a:gradFill>
                <a:effectLst>
                  <a:glow rad="114300">
                    <a:schemeClr val="accent1">
                      <a:alpha val="40000"/>
                    </a:schemeClr>
                  </a:glow>
                </a:effectLst>
                <a:latin typeface="Arial Black" panose="020B0A04020102020204" pitchFamily="34" charset="0"/>
                <a:cs typeface="Times New Roman" panose="02020603050405020304" pitchFamily="18" charset="0"/>
              </a:rPr>
              <a:t>.</a:t>
            </a:r>
          </a:p>
          <a:p>
            <a:pPr marL="457200" indent="-457200" algn="just">
              <a:buFont typeface="Wingdings" panose="05000000000000000000" pitchFamily="2" charset="2"/>
              <a:buChar char="§"/>
            </a:pPr>
            <a:endParaRPr lang="en-US" sz="2400" b="1" dirty="0">
              <a:ln w="19050">
                <a:solidFill>
                  <a:schemeClr val="accent1">
                    <a:shade val="50000"/>
                  </a:schemeClr>
                </a:solidFill>
              </a:ln>
              <a:gradFill>
                <a:gsLst>
                  <a:gs pos="100000">
                    <a:srgbClr val="B8DDF3"/>
                  </a:gs>
                  <a:gs pos="0">
                    <a:schemeClr val="accent1">
                      <a:lumMod val="5000"/>
                      <a:lumOff val="95000"/>
                    </a:schemeClr>
                  </a:gs>
                  <a:gs pos="74000">
                    <a:schemeClr val="accent1">
                      <a:lumMod val="45000"/>
                      <a:lumOff val="55000"/>
                    </a:schemeClr>
                  </a:gs>
                  <a:gs pos="63000">
                    <a:schemeClr val="accent1">
                      <a:lumMod val="62000"/>
                      <a:lumOff val="38000"/>
                    </a:schemeClr>
                  </a:gs>
                  <a:gs pos="100000">
                    <a:schemeClr val="accent1">
                      <a:lumMod val="30000"/>
                      <a:lumOff val="70000"/>
                    </a:schemeClr>
                  </a:gs>
                </a:gsLst>
                <a:lin ang="5400000" scaled="1"/>
              </a:gradFill>
              <a:effectLst>
                <a:glow rad="114300">
                  <a:schemeClr val="accent1">
                    <a:alpha val="40000"/>
                  </a:schemeClr>
                </a:glow>
              </a:effectLst>
              <a:latin typeface="Arial Black" panose="020B0A04020102020204" pitchFamily="34" charset="0"/>
              <a:cs typeface="Times New Roman" panose="02020603050405020304" pitchFamily="18" charset="0"/>
            </a:endParaRPr>
          </a:p>
          <a:p>
            <a:pPr marL="457200" indent="-457200" algn="just">
              <a:buFont typeface="Wingdings" panose="05000000000000000000" pitchFamily="2" charset="2"/>
              <a:buChar char="§"/>
            </a:pPr>
            <a:r>
              <a:rPr lang="en-US" sz="2400" b="1" dirty="0">
                <a:ln w="19050">
                  <a:solidFill>
                    <a:schemeClr val="accent1">
                      <a:shade val="50000"/>
                    </a:schemeClr>
                  </a:solidFill>
                </a:ln>
                <a:gradFill>
                  <a:gsLst>
                    <a:gs pos="100000">
                      <a:srgbClr val="B8DDF3"/>
                    </a:gs>
                    <a:gs pos="0">
                      <a:schemeClr val="accent1">
                        <a:lumMod val="5000"/>
                        <a:lumOff val="95000"/>
                      </a:schemeClr>
                    </a:gs>
                    <a:gs pos="74000">
                      <a:schemeClr val="accent1">
                        <a:lumMod val="45000"/>
                        <a:lumOff val="55000"/>
                      </a:schemeClr>
                    </a:gs>
                    <a:gs pos="63000">
                      <a:schemeClr val="accent1">
                        <a:lumMod val="62000"/>
                        <a:lumOff val="38000"/>
                      </a:schemeClr>
                    </a:gs>
                    <a:gs pos="100000">
                      <a:schemeClr val="accent1">
                        <a:lumMod val="30000"/>
                        <a:lumOff val="70000"/>
                      </a:schemeClr>
                    </a:gs>
                  </a:gsLst>
                  <a:lin ang="5400000" scaled="1"/>
                </a:gradFill>
                <a:effectLst>
                  <a:glow rad="114300">
                    <a:schemeClr val="accent1">
                      <a:alpha val="40000"/>
                    </a:schemeClr>
                  </a:glow>
                </a:effectLst>
                <a:latin typeface="Arial Black" panose="020B0A04020102020204" pitchFamily="34" charset="0"/>
                <a:cs typeface="Times New Roman" panose="02020603050405020304" pitchFamily="18" charset="0"/>
              </a:rPr>
              <a:t>For e.g. In telecom sector, ‘churn’ means customer’s decision to change from one service provider to another.</a:t>
            </a:r>
            <a:endParaRPr lang="en-IN" sz="2400" b="1" dirty="0">
              <a:ln w="19050">
                <a:solidFill>
                  <a:schemeClr val="accent1">
                    <a:shade val="50000"/>
                  </a:schemeClr>
                </a:solidFill>
              </a:ln>
              <a:gradFill>
                <a:gsLst>
                  <a:gs pos="100000">
                    <a:srgbClr val="B8DDF3"/>
                  </a:gs>
                  <a:gs pos="0">
                    <a:schemeClr val="accent1">
                      <a:lumMod val="5000"/>
                      <a:lumOff val="95000"/>
                    </a:schemeClr>
                  </a:gs>
                  <a:gs pos="74000">
                    <a:schemeClr val="accent1">
                      <a:lumMod val="45000"/>
                      <a:lumOff val="55000"/>
                    </a:schemeClr>
                  </a:gs>
                  <a:gs pos="63000">
                    <a:schemeClr val="accent1">
                      <a:lumMod val="62000"/>
                      <a:lumOff val="38000"/>
                    </a:schemeClr>
                  </a:gs>
                  <a:gs pos="100000">
                    <a:schemeClr val="accent1">
                      <a:lumMod val="30000"/>
                      <a:lumOff val="70000"/>
                    </a:schemeClr>
                  </a:gs>
                </a:gsLst>
                <a:lin ang="5400000" scaled="1"/>
              </a:gradFill>
              <a:effectLst>
                <a:glow rad="114300">
                  <a:schemeClr val="accent1">
                    <a:alpha val="40000"/>
                  </a:schemeClr>
                </a:glow>
              </a:effectLst>
              <a:latin typeface="Arial Black" panose="020B0A04020102020204" pitchFamily="34" charset="0"/>
              <a:cs typeface="Times New Roman" panose="02020603050405020304" pitchFamily="18" charset="0"/>
            </a:endParaRPr>
          </a:p>
        </p:txBody>
      </p:sp>
      <p:pic>
        <p:nvPicPr>
          <p:cNvPr id="16"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3590" y="0"/>
            <a:ext cx="1868410" cy="862211"/>
          </a:xfrm>
          <a:prstGeom prst="rect">
            <a:avLst/>
          </a:prstGeom>
          <a:gradFill>
            <a:gsLst>
              <a:gs pos="100000">
                <a:srgbClr val="B8DDF3"/>
              </a:gs>
              <a:gs pos="0">
                <a:schemeClr val="accent1">
                  <a:lumMod val="5000"/>
                  <a:lumOff val="95000"/>
                </a:schemeClr>
              </a:gs>
              <a:gs pos="74000">
                <a:schemeClr val="accent1">
                  <a:lumMod val="45000"/>
                  <a:lumOff val="55000"/>
                </a:schemeClr>
              </a:gs>
              <a:gs pos="63000">
                <a:schemeClr val="accent1">
                  <a:lumMod val="62000"/>
                  <a:lumOff val="38000"/>
                </a:schemeClr>
              </a:gs>
              <a:gs pos="100000">
                <a:schemeClr val="accent1">
                  <a:lumMod val="30000"/>
                  <a:lumOff val="70000"/>
                </a:schemeClr>
              </a:gs>
            </a:gsLst>
            <a:lin ang="5400000" scaled="1"/>
          </a:gradFill>
          <a:extLst/>
        </p:spPr>
      </p:pic>
    </p:spTree>
    <p:extLst>
      <p:ext uri="{BB962C8B-B14F-4D97-AF65-F5344CB8AC3E}">
        <p14:creationId xmlns:p14="http://schemas.microsoft.com/office/powerpoint/2010/main" val="17058762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3000"/>
            <a:lum/>
          </a:blip>
          <a:srcRect/>
          <a:stretch>
            <a:fillRect t="-7000"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D1EC06-B664-42E5-9507-666F2EFA833D}"/>
              </a:ext>
            </a:extLst>
          </p:cNvPr>
          <p:cNvSpPr>
            <a:spLocks noGrp="1"/>
          </p:cNvSpPr>
          <p:nvPr>
            <p:ph type="title"/>
          </p:nvPr>
        </p:nvSpPr>
        <p:spPr>
          <a:xfrm>
            <a:off x="2047306" y="682028"/>
            <a:ext cx="8596668" cy="1320800"/>
          </a:xfrm>
        </p:spPr>
        <p:txBody>
          <a:bodyPr>
            <a:normAutofit/>
          </a:bodyPr>
          <a:lstStyle/>
          <a:p>
            <a:r>
              <a:rPr lang="en-IN" sz="6000" b="1" dirty="0" smtClean="0">
                <a:solidFill>
                  <a:schemeClr val="accent1"/>
                </a:solidFill>
                <a:latin typeface="Times New Roman" panose="02020603050405020304" pitchFamily="18" charset="0"/>
                <a:cs typeface="Times New Roman" panose="02020603050405020304" pitchFamily="18" charset="0"/>
              </a:rPr>
              <a:t>Why Churn Analysis?</a:t>
            </a:r>
            <a:endParaRPr lang="en-IN" sz="6000" b="1"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533429CF-5E08-4C02-8384-086F40C76591}"/>
              </a:ext>
            </a:extLst>
          </p:cNvPr>
          <p:cNvSpPr>
            <a:spLocks noGrp="1"/>
          </p:cNvSpPr>
          <p:nvPr>
            <p:ph idx="1"/>
          </p:nvPr>
        </p:nvSpPr>
        <p:spPr>
          <a:xfrm>
            <a:off x="767868" y="2652665"/>
            <a:ext cx="11155545" cy="4112975"/>
          </a:xfrm>
        </p:spPr>
        <p:txBody>
          <a:bodyPr>
            <a:normAutofit/>
          </a:bodyPr>
          <a:lstStyle/>
          <a:p>
            <a:pPr algn="just">
              <a:buFont typeface="Wingdings" panose="05000000000000000000" pitchFamily="2" charset="2"/>
              <a:buChar char="Ø"/>
            </a:pPr>
            <a:r>
              <a:rPr lang="en-US" sz="3200" b="1" dirty="0">
                <a:ln>
                  <a:solidFill>
                    <a:schemeClr val="accent3">
                      <a:lumMod val="50000"/>
                    </a:schemeClr>
                  </a:solidFill>
                </a:ln>
                <a:solidFill>
                  <a:schemeClr val="accent4"/>
                </a:solidFill>
                <a:latin typeface="Times New Roman" panose="02020603050405020304" pitchFamily="18" charset="0"/>
                <a:cs typeface="Times New Roman" panose="02020603050405020304" pitchFamily="18" charset="0"/>
              </a:rPr>
              <a:t>Customer churn is a measure of number of customers moving out of a collective over a specific period of </a:t>
            </a:r>
            <a:r>
              <a:rPr lang="en-US" sz="3200" b="1" dirty="0" smtClean="0">
                <a:ln>
                  <a:solidFill>
                    <a:schemeClr val="accent3">
                      <a:lumMod val="50000"/>
                    </a:schemeClr>
                  </a:solidFill>
                </a:ln>
                <a:solidFill>
                  <a:schemeClr val="accent4"/>
                </a:solidFill>
                <a:latin typeface="Times New Roman" panose="02020603050405020304" pitchFamily="18" charset="0"/>
                <a:cs typeface="Times New Roman" panose="02020603050405020304" pitchFamily="18" charset="0"/>
              </a:rPr>
              <a:t>time</a:t>
            </a:r>
          </a:p>
          <a:p>
            <a:pPr algn="just">
              <a:buFont typeface="Wingdings" panose="05000000000000000000" pitchFamily="2" charset="2"/>
              <a:buChar char="Ø"/>
            </a:pPr>
            <a:endParaRPr lang="en-US" sz="3200" b="1" dirty="0">
              <a:ln>
                <a:solidFill>
                  <a:schemeClr val="accent3">
                    <a:lumMod val="50000"/>
                  </a:schemeClr>
                </a:solidFill>
              </a:ln>
              <a:solidFill>
                <a:schemeClr val="accent4"/>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3200" b="1" dirty="0">
                <a:ln>
                  <a:solidFill>
                    <a:schemeClr val="accent3">
                      <a:lumMod val="50000"/>
                    </a:schemeClr>
                  </a:solidFill>
                </a:ln>
                <a:solidFill>
                  <a:schemeClr val="accent4"/>
                </a:solidFill>
                <a:latin typeface="Times New Roman" panose="02020603050405020304" pitchFamily="18" charset="0"/>
                <a:cs typeface="Times New Roman" panose="02020603050405020304" pitchFamily="18" charset="0"/>
              </a:rPr>
              <a:t> Keeping an existing customer is much cheaper </a:t>
            </a:r>
            <a:r>
              <a:rPr lang="en-US" sz="3200" b="1" dirty="0" smtClean="0">
                <a:ln>
                  <a:solidFill>
                    <a:schemeClr val="accent3">
                      <a:lumMod val="50000"/>
                    </a:schemeClr>
                  </a:solidFill>
                </a:ln>
                <a:solidFill>
                  <a:schemeClr val="accent4"/>
                </a:solidFill>
                <a:latin typeface="Times New Roman" panose="02020603050405020304" pitchFamily="18" charset="0"/>
                <a:cs typeface="Times New Roman" panose="02020603050405020304" pitchFamily="18" charset="0"/>
              </a:rPr>
              <a:t>(</a:t>
            </a:r>
            <a:r>
              <a:rPr lang="en-US" sz="3200" b="1" dirty="0">
                <a:ln>
                  <a:solidFill>
                    <a:schemeClr val="accent3">
                      <a:lumMod val="50000"/>
                    </a:schemeClr>
                  </a:solidFill>
                </a:ln>
                <a:solidFill>
                  <a:schemeClr val="accent4"/>
                </a:solidFill>
                <a:latin typeface="Times New Roman" panose="02020603050405020304" pitchFamily="18" charset="0"/>
                <a:cs typeface="Times New Roman" panose="02020603050405020304" pitchFamily="18" charset="0"/>
              </a:rPr>
              <a:t>5 </a:t>
            </a:r>
            <a:r>
              <a:rPr lang="en-US" sz="3200" b="1" dirty="0">
                <a:ln>
                  <a:solidFill>
                    <a:schemeClr val="accent3">
                      <a:lumMod val="50000"/>
                    </a:schemeClr>
                  </a:solidFill>
                </a:ln>
                <a:solidFill>
                  <a:schemeClr val="accent4"/>
                </a:solidFill>
                <a:latin typeface="Times New Roman" panose="02020603050405020304" pitchFamily="18" charset="0"/>
                <a:cs typeface="Times New Roman" panose="02020603050405020304" pitchFamily="18" charset="0"/>
              </a:rPr>
              <a:t>-</a:t>
            </a:r>
            <a:r>
              <a:rPr lang="en-US" sz="3200" b="1" dirty="0" smtClean="0">
                <a:ln>
                  <a:solidFill>
                    <a:schemeClr val="accent3">
                      <a:lumMod val="50000"/>
                    </a:schemeClr>
                  </a:solidFill>
                </a:ln>
                <a:solidFill>
                  <a:schemeClr val="accent4"/>
                </a:solidFill>
                <a:latin typeface="Times New Roman" panose="02020603050405020304" pitchFamily="18" charset="0"/>
                <a:cs typeface="Times New Roman" panose="02020603050405020304" pitchFamily="18" charset="0"/>
              </a:rPr>
              <a:t>10 </a:t>
            </a:r>
            <a:r>
              <a:rPr lang="en-US" sz="3200" b="1" dirty="0">
                <a:ln>
                  <a:solidFill>
                    <a:schemeClr val="accent3">
                      <a:lumMod val="50000"/>
                    </a:schemeClr>
                  </a:solidFill>
                </a:ln>
                <a:solidFill>
                  <a:schemeClr val="accent4"/>
                </a:solidFill>
                <a:latin typeface="Times New Roman" panose="02020603050405020304" pitchFamily="18" charset="0"/>
                <a:cs typeface="Times New Roman" panose="02020603050405020304" pitchFamily="18" charset="0"/>
              </a:rPr>
              <a:t>times) than acquiring a new customer</a:t>
            </a:r>
            <a:r>
              <a:rPr lang="en-US" sz="3200" b="1" dirty="0" smtClean="0">
                <a:ln>
                  <a:solidFill>
                    <a:schemeClr val="accent3">
                      <a:lumMod val="50000"/>
                    </a:schemeClr>
                  </a:solidFill>
                </a:ln>
                <a:solidFill>
                  <a:schemeClr val="accent4"/>
                </a:solidFill>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endParaRPr lang="en-US" sz="3200" b="1" dirty="0">
              <a:ln>
                <a:solidFill>
                  <a:schemeClr val="accent3">
                    <a:lumMod val="50000"/>
                  </a:schemeClr>
                </a:solidFill>
              </a:ln>
              <a:solidFill>
                <a:schemeClr val="accent4"/>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3200" b="1" dirty="0">
                <a:ln>
                  <a:solidFill>
                    <a:schemeClr val="accent3">
                      <a:lumMod val="50000"/>
                    </a:schemeClr>
                  </a:solidFill>
                </a:ln>
                <a:solidFill>
                  <a:schemeClr val="accent4"/>
                </a:solidFill>
                <a:latin typeface="Times New Roman" panose="02020603050405020304" pitchFamily="18" charset="0"/>
                <a:cs typeface="Times New Roman" panose="02020603050405020304" pitchFamily="18" charset="0"/>
              </a:rPr>
              <a:t>Retaining customers is one of the most critical challenges in the maturing mobile telecommunications service industry.</a:t>
            </a:r>
          </a:p>
          <a:p>
            <a:pPr marL="0" indent="0">
              <a:buNone/>
            </a:pPr>
            <a:endParaRPr lang="en-IN" sz="3200" b="1" dirty="0">
              <a:ln>
                <a:solidFill>
                  <a:schemeClr val="accent3">
                    <a:lumMod val="50000"/>
                  </a:schemeClr>
                </a:solidFill>
              </a:ln>
              <a:solidFill>
                <a:schemeClr val="accent4"/>
              </a:solidFill>
            </a:endParaRPr>
          </a:p>
        </p:txBody>
      </p:sp>
      <p:pic>
        <p:nvPicPr>
          <p:cNvPr id="4"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5114" y="0"/>
            <a:ext cx="1946886" cy="89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797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3000"/>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3E3BF5-B370-4A8E-B246-D080EAA74670}"/>
              </a:ext>
            </a:extLst>
          </p:cNvPr>
          <p:cNvSpPr>
            <a:spLocks noGrp="1"/>
          </p:cNvSpPr>
          <p:nvPr>
            <p:ph type="title"/>
          </p:nvPr>
        </p:nvSpPr>
        <p:spPr/>
        <p:txBody>
          <a:bodyPr>
            <a:normAutofit/>
          </a:bodyPr>
          <a:lstStyle/>
          <a:p>
            <a:pPr algn="ctr"/>
            <a:r>
              <a:rPr lang="en-IN" sz="6600" b="1" dirty="0">
                <a:solidFill>
                  <a:schemeClr val="accent1">
                    <a:lumMod val="75000"/>
                  </a:schemeClr>
                </a:solidFill>
                <a:latin typeface="Times New Roman" panose="02020603050405020304" pitchFamily="18" charset="0"/>
                <a:cs typeface="Times New Roman" panose="02020603050405020304" pitchFamily="18" charset="0"/>
              </a:rPr>
              <a:t>Things We Learn</a:t>
            </a:r>
          </a:p>
        </p:txBody>
      </p:sp>
      <p:sp>
        <p:nvSpPr>
          <p:cNvPr id="3" name="Content Placeholder 2">
            <a:extLst>
              <a:ext uri="{FF2B5EF4-FFF2-40B4-BE49-F238E27FC236}">
                <a16:creationId xmlns="" xmlns:a16="http://schemas.microsoft.com/office/drawing/2014/main" id="{2E4D7F5F-467C-4A34-8A0E-531F2B12288E}"/>
              </a:ext>
            </a:extLst>
          </p:cNvPr>
          <p:cNvSpPr>
            <a:spLocks noGrp="1"/>
          </p:cNvSpPr>
          <p:nvPr>
            <p:ph idx="1"/>
          </p:nvPr>
        </p:nvSpPr>
        <p:spPr>
          <a:xfrm>
            <a:off x="760490" y="3173240"/>
            <a:ext cx="10094614" cy="3684760"/>
          </a:xfrm>
        </p:spPr>
        <p:txBody>
          <a:bodyPr>
            <a:normAutofit lnSpcReduction="10000"/>
          </a:bodyPr>
          <a:lstStyle/>
          <a:p>
            <a:pPr algn="just">
              <a:buFont typeface="Wingdings" panose="05000000000000000000" pitchFamily="2" charset="2"/>
              <a:buChar char="q"/>
            </a:pPr>
            <a:endParaRPr lang="en-US" sz="3200" dirty="0" smtClean="0">
              <a:ln w="15875">
                <a:solidFill>
                  <a:schemeClr val="tx2"/>
                </a:solidFill>
              </a:ln>
              <a:solidFill>
                <a:schemeClr val="accent2">
                  <a:lumMod val="50000"/>
                </a:schemeClr>
              </a:solidFill>
              <a:latin typeface="Sitka Display" panose="02000505000000020004" pitchFamily="2" charset="0"/>
              <a:cs typeface="Times New Roman" panose="02020603050405020304" pitchFamily="18" charset="0"/>
            </a:endParaRPr>
          </a:p>
          <a:p>
            <a:pPr algn="just">
              <a:buFont typeface="Wingdings" panose="05000000000000000000" pitchFamily="2" charset="2"/>
              <a:buChar char="q"/>
            </a:pPr>
            <a:r>
              <a:rPr lang="en-US" sz="3200" dirty="0" smtClean="0">
                <a:ln w="15875">
                  <a:solidFill>
                    <a:schemeClr val="tx2"/>
                  </a:solidFill>
                </a:ln>
                <a:solidFill>
                  <a:schemeClr val="accent2">
                    <a:lumMod val="50000"/>
                  </a:schemeClr>
                </a:solidFill>
                <a:latin typeface="Sitka Display" panose="02000505000000020004" pitchFamily="2" charset="0"/>
                <a:cs typeface="Times New Roman" panose="02020603050405020304" pitchFamily="18" charset="0"/>
              </a:rPr>
              <a:t>  Who are </a:t>
            </a:r>
            <a:r>
              <a:rPr lang="en-US" sz="3200" dirty="0">
                <a:ln w="15875">
                  <a:solidFill>
                    <a:schemeClr val="tx2"/>
                  </a:solidFill>
                </a:ln>
                <a:solidFill>
                  <a:schemeClr val="accent2">
                    <a:lumMod val="50000"/>
                  </a:schemeClr>
                </a:solidFill>
                <a:latin typeface="Sitka Display" panose="02000505000000020004" pitchFamily="2" charset="0"/>
                <a:cs typeface="Times New Roman" panose="02020603050405020304" pitchFamily="18" charset="0"/>
              </a:rPr>
              <a:t>the customers likely to churn? </a:t>
            </a:r>
          </a:p>
          <a:p>
            <a:pPr algn="just">
              <a:buFont typeface="Wingdings" panose="05000000000000000000" pitchFamily="2" charset="2"/>
              <a:buChar char="q"/>
            </a:pPr>
            <a:r>
              <a:rPr lang="en-US" sz="3200" dirty="0" smtClean="0">
                <a:ln w="15875">
                  <a:solidFill>
                    <a:schemeClr val="tx2"/>
                  </a:solidFill>
                </a:ln>
                <a:solidFill>
                  <a:schemeClr val="accent2">
                    <a:lumMod val="50000"/>
                  </a:schemeClr>
                </a:solidFill>
                <a:latin typeface="Sitka Display" panose="02000505000000020004" pitchFamily="2" charset="0"/>
                <a:cs typeface="Times New Roman" panose="02020603050405020304" pitchFamily="18" charset="0"/>
              </a:rPr>
              <a:t>  What </a:t>
            </a:r>
            <a:r>
              <a:rPr lang="en-US" sz="3200" dirty="0">
                <a:ln w="15875">
                  <a:solidFill>
                    <a:schemeClr val="tx2"/>
                  </a:solidFill>
                </a:ln>
                <a:solidFill>
                  <a:schemeClr val="accent2">
                    <a:lumMod val="50000"/>
                  </a:schemeClr>
                </a:solidFill>
                <a:latin typeface="Sitka Display" panose="02000505000000020004" pitchFamily="2" charset="0"/>
                <a:cs typeface="Times New Roman" panose="02020603050405020304" pitchFamily="18" charset="0"/>
              </a:rPr>
              <a:t>are the factors mainly responsible for churn? </a:t>
            </a:r>
          </a:p>
          <a:p>
            <a:pPr algn="just">
              <a:buFont typeface="Wingdings" panose="05000000000000000000" pitchFamily="2" charset="2"/>
              <a:buChar char="q"/>
            </a:pPr>
            <a:r>
              <a:rPr lang="en-US" sz="3200" dirty="0" smtClean="0">
                <a:ln w="15875">
                  <a:solidFill>
                    <a:schemeClr val="tx2"/>
                  </a:solidFill>
                </a:ln>
                <a:solidFill>
                  <a:schemeClr val="accent2">
                    <a:lumMod val="50000"/>
                  </a:schemeClr>
                </a:solidFill>
                <a:latin typeface="Sitka Display" panose="02000505000000020004" pitchFamily="2" charset="0"/>
                <a:cs typeface="Times New Roman" panose="02020603050405020304" pitchFamily="18" charset="0"/>
              </a:rPr>
              <a:t>  What </a:t>
            </a:r>
            <a:r>
              <a:rPr lang="en-US" sz="3200" dirty="0">
                <a:ln w="15875">
                  <a:solidFill>
                    <a:schemeClr val="tx2"/>
                  </a:solidFill>
                </a:ln>
                <a:solidFill>
                  <a:schemeClr val="accent2">
                    <a:lumMod val="50000"/>
                  </a:schemeClr>
                </a:solidFill>
                <a:latin typeface="Sitka Display" panose="02000505000000020004" pitchFamily="2" charset="0"/>
                <a:cs typeface="Times New Roman" panose="02020603050405020304" pitchFamily="18" charset="0"/>
              </a:rPr>
              <a:t>type of recommendations can be provided </a:t>
            </a:r>
            <a:r>
              <a:rPr lang="en-US" sz="3200" dirty="0" smtClean="0">
                <a:ln w="15875">
                  <a:solidFill>
                    <a:schemeClr val="tx2"/>
                  </a:solidFill>
                </a:ln>
                <a:solidFill>
                  <a:schemeClr val="accent2">
                    <a:lumMod val="50000"/>
                  </a:schemeClr>
                </a:solidFill>
                <a:latin typeface="Sitka Display" panose="02000505000000020004" pitchFamily="2" charset="0"/>
                <a:cs typeface="Times New Roman" panose="02020603050405020304" pitchFamily="18" charset="0"/>
              </a:rPr>
              <a:t>to the              </a:t>
            </a:r>
            <a:r>
              <a:rPr lang="en-US" sz="3200" dirty="0" smtClean="0">
                <a:ln w="15875">
                  <a:solidFill>
                    <a:schemeClr val="tx2"/>
                  </a:solidFill>
                </a:ln>
                <a:solidFill>
                  <a:schemeClr val="accent2">
                    <a:lumMod val="50000"/>
                  </a:schemeClr>
                </a:solidFill>
                <a:latin typeface="Sitka Display" panose="02000505000000020004" pitchFamily="2" charset="0"/>
                <a:cs typeface="Times New Roman" panose="02020603050405020304" pitchFamily="18" charset="0"/>
              </a:rPr>
              <a:t>         </a:t>
            </a:r>
            <a:r>
              <a:rPr lang="en-US" sz="3200" dirty="0" smtClean="0">
                <a:ln w="15875">
                  <a:solidFill>
                    <a:schemeClr val="tx2"/>
                  </a:solidFill>
                </a:ln>
                <a:solidFill>
                  <a:schemeClr val="accent2">
                    <a:lumMod val="50000"/>
                  </a:schemeClr>
                </a:solidFill>
                <a:latin typeface="Sitka Display" panose="02000505000000020004" pitchFamily="2" charset="0"/>
                <a:cs typeface="Times New Roman" panose="02020603050405020304" pitchFamily="18" charset="0"/>
              </a:rPr>
              <a:t>organization</a:t>
            </a:r>
            <a:r>
              <a:rPr lang="en-US" sz="3200" dirty="0">
                <a:ln w="15875">
                  <a:solidFill>
                    <a:schemeClr val="tx2"/>
                  </a:solidFill>
                </a:ln>
                <a:solidFill>
                  <a:schemeClr val="accent2">
                    <a:lumMod val="50000"/>
                  </a:schemeClr>
                </a:solidFill>
                <a:latin typeface="Sitka Display" panose="02000505000000020004" pitchFamily="2" charset="0"/>
                <a:cs typeface="Times New Roman" panose="02020603050405020304" pitchFamily="18" charset="0"/>
              </a:rPr>
              <a:t>? </a:t>
            </a:r>
          </a:p>
          <a:p>
            <a:pPr algn="just">
              <a:buFont typeface="Wingdings" panose="05000000000000000000" pitchFamily="2" charset="2"/>
              <a:buChar char="q"/>
            </a:pPr>
            <a:r>
              <a:rPr lang="en-US" sz="3200" dirty="0" smtClean="0">
                <a:ln w="15875">
                  <a:solidFill>
                    <a:schemeClr val="tx2"/>
                  </a:solidFill>
                </a:ln>
                <a:solidFill>
                  <a:schemeClr val="accent2">
                    <a:lumMod val="50000"/>
                  </a:schemeClr>
                </a:solidFill>
                <a:latin typeface="Sitka Display" panose="02000505000000020004" pitchFamily="2" charset="0"/>
                <a:cs typeface="Times New Roman" panose="02020603050405020304" pitchFamily="18" charset="0"/>
              </a:rPr>
              <a:t>  Who </a:t>
            </a:r>
            <a:r>
              <a:rPr lang="en-US" sz="3200" dirty="0">
                <a:ln w="15875">
                  <a:solidFill>
                    <a:schemeClr val="tx2"/>
                  </a:solidFill>
                </a:ln>
                <a:solidFill>
                  <a:schemeClr val="accent2">
                    <a:lumMod val="50000"/>
                  </a:schemeClr>
                </a:solidFill>
                <a:latin typeface="Sitka Display" panose="02000505000000020004" pitchFamily="2" charset="0"/>
                <a:cs typeface="Times New Roman" panose="02020603050405020304" pitchFamily="18" charset="0"/>
              </a:rPr>
              <a:t>are the most valuable customers? </a:t>
            </a:r>
          </a:p>
          <a:p>
            <a:pPr algn="just">
              <a:buFont typeface="Wingdings" panose="05000000000000000000" pitchFamily="2" charset="2"/>
              <a:buChar char="q"/>
            </a:pPr>
            <a:r>
              <a:rPr lang="en-US" sz="3200" dirty="0" smtClean="0">
                <a:ln w="15875">
                  <a:solidFill>
                    <a:schemeClr val="tx2"/>
                  </a:solidFill>
                </a:ln>
                <a:solidFill>
                  <a:schemeClr val="accent2">
                    <a:lumMod val="50000"/>
                  </a:schemeClr>
                </a:solidFill>
                <a:latin typeface="Sitka Display" panose="02000505000000020004" pitchFamily="2" charset="0"/>
                <a:cs typeface="Times New Roman" panose="02020603050405020304" pitchFamily="18" charset="0"/>
              </a:rPr>
              <a:t>  How </a:t>
            </a:r>
            <a:r>
              <a:rPr lang="en-US" sz="3200" dirty="0">
                <a:ln w="15875">
                  <a:solidFill>
                    <a:schemeClr val="tx2"/>
                  </a:solidFill>
                </a:ln>
                <a:solidFill>
                  <a:schemeClr val="accent2">
                    <a:lumMod val="50000"/>
                  </a:schemeClr>
                </a:solidFill>
                <a:latin typeface="Sitka Display" panose="02000505000000020004" pitchFamily="2" charset="0"/>
                <a:cs typeface="Times New Roman" panose="02020603050405020304" pitchFamily="18" charset="0"/>
              </a:rPr>
              <a:t>valid is the churn prediction model? </a:t>
            </a:r>
            <a:endParaRPr lang="en-IN" sz="3200" dirty="0">
              <a:ln w="15875">
                <a:solidFill>
                  <a:schemeClr val="tx2"/>
                </a:solidFill>
              </a:ln>
              <a:solidFill>
                <a:schemeClr val="accent2">
                  <a:lumMod val="50000"/>
                </a:schemeClr>
              </a:solidFill>
              <a:latin typeface="Sitka Display" panose="02000505000000020004" pitchFamily="2" charset="0"/>
              <a:cs typeface="Times New Roman" panose="02020603050405020304" pitchFamily="18" charset="0"/>
            </a:endParaRPr>
          </a:p>
        </p:txBody>
      </p:sp>
      <p:pic>
        <p:nvPicPr>
          <p:cNvPr id="4"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7110" y="0"/>
            <a:ext cx="1534890" cy="708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4751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06A50B-8533-41E7-BC19-29460B897517}"/>
              </a:ext>
            </a:extLst>
          </p:cNvPr>
          <p:cNvSpPr>
            <a:spLocks noGrp="1"/>
          </p:cNvSpPr>
          <p:nvPr>
            <p:ph type="title"/>
          </p:nvPr>
        </p:nvSpPr>
        <p:spPr>
          <a:xfrm>
            <a:off x="4255128" y="1"/>
            <a:ext cx="7936871" cy="2230015"/>
          </a:xfrm>
          <a:gradFill>
            <a:gsLst>
              <a:gs pos="40256">
                <a:srgbClr val="B1DAF2">
                  <a:alpha val="37000"/>
                </a:srgbClr>
              </a:gs>
              <a:gs pos="0">
                <a:schemeClr val="accent1">
                  <a:lumMod val="5000"/>
                  <a:lumOff val="95000"/>
                </a:schemeClr>
              </a:gs>
              <a:gs pos="94000">
                <a:schemeClr val="accent1">
                  <a:lumMod val="27000"/>
                  <a:lumOff val="73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IN" sz="6600" b="1" dirty="0"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
            </a:r>
            <a:br>
              <a:rPr lang="en-IN" sz="6600" b="1" dirty="0" smtClean="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br>
            <a:r>
              <a:rPr lang="en-IN" sz="5400" b="1" dirty="0" smtClean="0">
                <a:ln w="22225">
                  <a:solidFill>
                    <a:schemeClr val="accent2"/>
                  </a:solidFill>
                  <a:prstDash val="solid"/>
                </a:ln>
                <a:solidFill>
                  <a:schemeClr val="bg1"/>
                </a:solidFill>
                <a:latin typeface="Times New Roman" panose="02020603050405020304" pitchFamily="18" charset="0"/>
                <a:cs typeface="Times New Roman" panose="02020603050405020304" pitchFamily="18" charset="0"/>
              </a:rPr>
              <a:t>OBJECTIVE</a:t>
            </a:r>
            <a:endParaRPr lang="en-IN" sz="5400" b="1" dirty="0">
              <a:ln w="22225">
                <a:solidFill>
                  <a:schemeClr val="accent2"/>
                </a:solidFill>
                <a:prstDash val="solid"/>
              </a:ln>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B21D2178-1AA0-4586-8F58-01C6A5EB0521}"/>
              </a:ext>
            </a:extLst>
          </p:cNvPr>
          <p:cNvSpPr>
            <a:spLocks noGrp="1"/>
          </p:cNvSpPr>
          <p:nvPr>
            <p:ph idx="1"/>
          </p:nvPr>
        </p:nvSpPr>
        <p:spPr>
          <a:xfrm>
            <a:off x="4173648" y="2230017"/>
            <a:ext cx="8018352" cy="4627984"/>
          </a:xfrm>
        </p:spPr>
        <p:txBody>
          <a:bodyPr/>
          <a:lstStyle/>
          <a:p>
            <a:pPr algn="just"/>
            <a:r>
              <a:rPr lang="en-US" sz="3200" b="1" dirty="0">
                <a:solidFill>
                  <a:schemeClr val="accent2">
                    <a:lumMod val="75000"/>
                  </a:schemeClr>
                </a:solidFill>
              </a:rPr>
              <a:t> </a:t>
            </a:r>
            <a:r>
              <a:rPr lang="en-US" sz="2400" b="1" dirty="0">
                <a:solidFill>
                  <a:schemeClr val="accent2">
                    <a:lumMod val="75000"/>
                  </a:schemeClr>
                </a:solidFill>
                <a:latin typeface="Times New Roman" panose="02020603050405020304" pitchFamily="18" charset="0"/>
                <a:cs typeface="Times New Roman" panose="02020603050405020304" pitchFamily="18" charset="0"/>
              </a:rPr>
              <a:t>The objective of this problem is to build a churn prediction model which can identify churner customers and non-churner customers from a large dataset. The project aims to take data from a telecommunication company and use it to train classification models that will be able to predict future churn behavior of the customers. </a:t>
            </a:r>
            <a:endParaRPr lang="en-US" sz="2400" b="1" dirty="0" smtClean="0">
              <a:solidFill>
                <a:schemeClr val="accent2">
                  <a:lumMod val="75000"/>
                </a:schemeClr>
              </a:solidFill>
              <a:latin typeface="Times New Roman" panose="02020603050405020304" pitchFamily="18" charset="0"/>
              <a:cs typeface="Times New Roman" panose="02020603050405020304" pitchFamily="18" charset="0"/>
            </a:endParaRPr>
          </a:p>
          <a:p>
            <a:pPr marL="0" indent="0" algn="just">
              <a:buNone/>
            </a:pPr>
            <a:endParaRPr lang="en-US" sz="2400" b="1" dirty="0">
              <a:solidFill>
                <a:schemeClr val="accent2">
                  <a:lumMod val="75000"/>
                </a:schemeClr>
              </a:solidFill>
              <a:latin typeface="Times New Roman" panose="02020603050405020304" pitchFamily="18" charset="0"/>
              <a:cs typeface="Times New Roman" panose="02020603050405020304" pitchFamily="18" charset="0"/>
            </a:endParaRPr>
          </a:p>
          <a:p>
            <a:pPr algn="just"/>
            <a:r>
              <a:rPr lang="en-US" sz="2400" b="1" dirty="0">
                <a:solidFill>
                  <a:schemeClr val="accent2">
                    <a:lumMod val="75000"/>
                  </a:schemeClr>
                </a:solidFill>
                <a:latin typeface="Times New Roman" panose="02020603050405020304" pitchFamily="18" charset="0"/>
                <a:cs typeface="Times New Roman" panose="02020603050405020304" pitchFamily="18" charset="0"/>
              </a:rPr>
              <a:t> This prediction model is based on Data Mining (DM) techniques using R that predicts the results of churn customers in various unique pattern visualizations.</a:t>
            </a:r>
            <a:endParaRPr lang="en-IN" sz="24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4"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6334" y="72421"/>
            <a:ext cx="1925665" cy="88863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0"/>
            <a:ext cx="4255129" cy="6858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Donut 24">
            <a:extLst>
              <a:ext uri="{FF2B5EF4-FFF2-40B4-BE49-F238E27FC236}">
                <a16:creationId xmlns:a16="http://schemas.microsoft.com/office/drawing/2014/main" xmlns="" id="{2358F6B7-5407-478C-BBCE-24DB33354B70}"/>
              </a:ext>
            </a:extLst>
          </p:cNvPr>
          <p:cNvSpPr/>
          <p:nvPr/>
        </p:nvSpPr>
        <p:spPr>
          <a:xfrm>
            <a:off x="1110930" y="2503100"/>
            <a:ext cx="2033268" cy="1851800"/>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pattFill prst="dotDmnd">
            <a:fgClr>
              <a:schemeClr val="accent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Tree>
    <p:extLst>
      <p:ext uri="{BB962C8B-B14F-4D97-AF65-F5344CB8AC3E}">
        <p14:creationId xmlns:p14="http://schemas.microsoft.com/office/powerpoint/2010/main" val="34719768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3000"/>
            <a:extLst>
              <a:ext uri="{BEBA8EAE-BF5A-486C-A8C5-ECC9F3942E4B}">
                <a14:imgProps xmlns:a14="http://schemas.microsoft.com/office/drawing/2010/main">
                  <a14:imgLayer r:embed="rId3">
                    <a14:imgEffect>
                      <a14:sharpenSoften amount="-54000"/>
                    </a14:imgEffect>
                    <a14:imgEffect>
                      <a14:brightnessContrast bright="12000" contrast="24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D2A500-4490-49C7-BD63-53424A86C96D}"/>
              </a:ext>
            </a:extLst>
          </p:cNvPr>
          <p:cNvSpPr>
            <a:spLocks noGrp="1"/>
          </p:cNvSpPr>
          <p:nvPr>
            <p:ph type="title" idx="4294967295"/>
          </p:nvPr>
        </p:nvSpPr>
        <p:spPr>
          <a:xfrm>
            <a:off x="830425" y="0"/>
            <a:ext cx="8976049" cy="1343608"/>
          </a:xfrm>
          <a:prstGeom prst="rect">
            <a:avLst/>
          </a:prstGeom>
        </p:spPr>
        <p:txBody>
          <a:bodyPr>
            <a:noAutofit/>
          </a:bodyPr>
          <a:lstStyle/>
          <a:p>
            <a:pPr algn="ctr"/>
            <a:r>
              <a:rPr lang="en-IN" sz="6000" b="1" dirty="0">
                <a:solidFill>
                  <a:schemeClr val="tx2">
                    <a:lumMod val="50000"/>
                  </a:schemeClr>
                </a:solidFill>
                <a:latin typeface="AR DELANEY" panose="02000000000000000000" pitchFamily="2" charset="0"/>
                <a:cs typeface="Times New Roman" panose="02020603050405020304" pitchFamily="18" charset="0"/>
              </a:rPr>
              <a:t>R Programming Language</a:t>
            </a:r>
          </a:p>
        </p:txBody>
      </p:sp>
      <p:sp>
        <p:nvSpPr>
          <p:cNvPr id="3" name="Content Placeholder 2">
            <a:extLst>
              <a:ext uri="{FF2B5EF4-FFF2-40B4-BE49-F238E27FC236}">
                <a16:creationId xmlns="" xmlns:a16="http://schemas.microsoft.com/office/drawing/2014/main" id="{D4657BDF-7F88-48AB-8B2B-8F6F98D10CC1}"/>
              </a:ext>
            </a:extLst>
          </p:cNvPr>
          <p:cNvSpPr>
            <a:spLocks noGrp="1"/>
          </p:cNvSpPr>
          <p:nvPr>
            <p:ph idx="4294967295"/>
          </p:nvPr>
        </p:nvSpPr>
        <p:spPr>
          <a:xfrm>
            <a:off x="1638677" y="1250934"/>
            <a:ext cx="9241371" cy="4950689"/>
          </a:xfrm>
          <a:prstGeom prst="rect">
            <a:avLst/>
          </a:prstGeom>
        </p:spPr>
        <p:txBody>
          <a:bodyPr>
            <a:noAutofit/>
          </a:bodyPr>
          <a:lstStyle/>
          <a:p>
            <a:pPr algn="just"/>
            <a:r>
              <a:rPr lang="en-US" sz="3000" b="1" dirty="0">
                <a:ln>
                  <a:solidFill>
                    <a:schemeClr val="accent1">
                      <a:shade val="50000"/>
                    </a:schemeClr>
                  </a:solidFill>
                </a:ln>
                <a:solidFill>
                  <a:schemeClr val="tx2">
                    <a:lumMod val="50000"/>
                  </a:schemeClr>
                </a:solidFill>
                <a:latin typeface="Agency FB" panose="020B0503020202020204" pitchFamily="34" charset="0"/>
                <a:ea typeface="Segoe UI Symbol" panose="020B0502040204020203" pitchFamily="34" charset="0"/>
                <a:cs typeface="Times New Roman" panose="02020603050405020304" pitchFamily="18" charset="0"/>
              </a:rPr>
              <a:t>R is a powerful statistical programming tool which can represent the dataset graphically with respect to different parameters and it also uses different packages available. R programming language is best for statistical, data analysis and machine learning. We can use it anywhere. It’s platform- independent, so we can apply it to all operating system.  By using R, we can create any form of statistics and data manipulation. The R tool has represented the large dataset churn in form of graphs which depicts the outcomes in various unique pattern visualizations. R has some statistical features also: </a:t>
            </a:r>
          </a:p>
          <a:p>
            <a:pPr algn="just"/>
            <a:r>
              <a:rPr lang="en-US" sz="3000" b="1" dirty="0">
                <a:ln>
                  <a:solidFill>
                    <a:schemeClr val="accent1">
                      <a:shade val="50000"/>
                    </a:schemeClr>
                  </a:solidFill>
                </a:ln>
                <a:solidFill>
                  <a:schemeClr val="tx2">
                    <a:lumMod val="50000"/>
                  </a:schemeClr>
                </a:solidFill>
                <a:latin typeface="Agency FB" panose="020B0503020202020204" pitchFamily="34" charset="0"/>
                <a:ea typeface="Segoe UI Symbol" panose="020B0502040204020203" pitchFamily="34" charset="0"/>
                <a:cs typeface="Times New Roman" panose="02020603050405020304" pitchFamily="18" charset="0"/>
              </a:rPr>
              <a:t>Basic Statistics – Mean, variance, median. </a:t>
            </a:r>
          </a:p>
          <a:p>
            <a:pPr algn="just"/>
            <a:r>
              <a:rPr lang="en-US" sz="3000" b="1" dirty="0">
                <a:ln>
                  <a:solidFill>
                    <a:schemeClr val="accent1">
                      <a:shade val="50000"/>
                    </a:schemeClr>
                  </a:solidFill>
                </a:ln>
                <a:solidFill>
                  <a:schemeClr val="tx2">
                    <a:lumMod val="50000"/>
                  </a:schemeClr>
                </a:solidFill>
                <a:latin typeface="Agency FB" panose="020B0503020202020204" pitchFamily="34" charset="0"/>
                <a:ea typeface="Segoe UI Symbol" panose="020B0502040204020203" pitchFamily="34" charset="0"/>
                <a:cs typeface="Times New Roman" panose="02020603050405020304" pitchFamily="18" charset="0"/>
              </a:rPr>
              <a:t>Static graphics– Basic plots, graphic maps. </a:t>
            </a:r>
          </a:p>
          <a:p>
            <a:pPr algn="just"/>
            <a:r>
              <a:rPr lang="en-US" sz="3000" b="1" dirty="0">
                <a:ln>
                  <a:solidFill>
                    <a:schemeClr val="accent1">
                      <a:shade val="50000"/>
                    </a:schemeClr>
                  </a:solidFill>
                </a:ln>
                <a:solidFill>
                  <a:schemeClr val="tx2">
                    <a:lumMod val="50000"/>
                  </a:schemeClr>
                </a:solidFill>
                <a:latin typeface="Agency FB" panose="020B0503020202020204" pitchFamily="34" charset="0"/>
                <a:ea typeface="Segoe UI Symbol" panose="020B0502040204020203" pitchFamily="34" charset="0"/>
                <a:cs typeface="Times New Roman" panose="02020603050405020304" pitchFamily="18" charset="0"/>
              </a:rPr>
              <a:t>Probability distributions – Beta, Binomial. </a:t>
            </a:r>
          </a:p>
          <a:p>
            <a:pPr marL="0" indent="0">
              <a:buNone/>
            </a:pPr>
            <a:endParaRPr lang="en-IN" sz="3000" b="1" dirty="0">
              <a:solidFill>
                <a:schemeClr val="tx2">
                  <a:lumMod val="50000"/>
                </a:schemeClr>
              </a:solidFill>
              <a:latin typeface="Agency FB" panose="020B0503020202020204" pitchFamily="34" charset="0"/>
              <a:ea typeface="Segoe UI Symbol" panose="020B0502040204020203" pitchFamily="34" charset="0"/>
            </a:endParaRPr>
          </a:p>
        </p:txBody>
      </p:sp>
      <p:pic>
        <p:nvPicPr>
          <p:cNvPr id="4"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9088" y="0"/>
            <a:ext cx="1892912" cy="87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7712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40256">
              <a:srgbClr val="B1DAF2">
                <a:alpha val="37000"/>
              </a:srgbClr>
            </a:gs>
            <a:gs pos="0">
              <a:schemeClr val="accent1">
                <a:lumMod val="5000"/>
                <a:lumOff val="95000"/>
              </a:schemeClr>
            </a:gs>
            <a:gs pos="94000">
              <a:schemeClr val="accent1">
                <a:lumMod val="27000"/>
                <a:lumOff val="73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D895DE-2A93-4BED-A150-C1FD939D227E}"/>
              </a:ext>
            </a:extLst>
          </p:cNvPr>
          <p:cNvSpPr>
            <a:spLocks noGrp="1"/>
          </p:cNvSpPr>
          <p:nvPr>
            <p:ph type="title"/>
          </p:nvPr>
        </p:nvSpPr>
        <p:spPr>
          <a:xfrm>
            <a:off x="1" y="0"/>
            <a:ext cx="12192000" cy="1390261"/>
          </a:xfrm>
          <a:gradFill flip="none" rotWithShape="1">
            <a:gsLst>
              <a:gs pos="40256">
                <a:srgbClr val="B1DAF2">
                  <a:alpha val="37000"/>
                </a:srgbClr>
              </a:gs>
              <a:gs pos="0">
                <a:schemeClr val="accent1">
                  <a:lumMod val="5000"/>
                  <a:lumOff val="95000"/>
                </a:schemeClr>
              </a:gs>
              <a:gs pos="94000">
                <a:schemeClr val="accent1">
                  <a:lumMod val="27000"/>
                  <a:lumOff val="73000"/>
                </a:schemeClr>
              </a:gs>
              <a:gs pos="83000">
                <a:schemeClr val="accent1">
                  <a:lumMod val="45000"/>
                  <a:lumOff val="55000"/>
                </a:schemeClr>
              </a:gs>
              <a:gs pos="100000">
                <a:schemeClr val="accent1">
                  <a:lumMod val="30000"/>
                  <a:lumOff val="70000"/>
                </a:schemeClr>
              </a:gs>
            </a:gsLst>
            <a:lin ang="13500000" scaled="1"/>
            <a:tileRect/>
          </a:gradFill>
        </p:spPr>
        <p:txBody>
          <a:bodyPr>
            <a:normAutofit/>
          </a:bodyPr>
          <a:lstStyle/>
          <a:p>
            <a:r>
              <a:rPr lang="en-US" sz="5400" b="1" dirty="0" smtClean="0">
                <a:solidFill>
                  <a:schemeClr val="tx2"/>
                </a:solidFill>
                <a:latin typeface="Times New Roman" panose="02020603050405020304" pitchFamily="18" charset="0"/>
                <a:cs typeface="Times New Roman" panose="02020603050405020304" pitchFamily="18" charset="0"/>
              </a:rPr>
              <a:t>Advantages </a:t>
            </a:r>
            <a:r>
              <a:rPr lang="en-US" sz="5400" b="1" dirty="0">
                <a:solidFill>
                  <a:schemeClr val="tx2"/>
                </a:solidFill>
                <a:latin typeface="Times New Roman" panose="02020603050405020304" pitchFamily="18" charset="0"/>
                <a:cs typeface="Times New Roman" panose="02020603050405020304" pitchFamily="18" charset="0"/>
              </a:rPr>
              <a:t>of R Language</a:t>
            </a:r>
            <a:endParaRPr lang="en-IN" sz="5400" b="1" dirty="0">
              <a:solidFill>
                <a:schemeClr val="tx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4D5DB74C-1CC3-4149-866F-6970DD2DA07D}"/>
              </a:ext>
            </a:extLst>
          </p:cNvPr>
          <p:cNvSpPr>
            <a:spLocks noGrp="1"/>
          </p:cNvSpPr>
          <p:nvPr>
            <p:ph idx="1"/>
          </p:nvPr>
        </p:nvSpPr>
        <p:spPr>
          <a:xfrm>
            <a:off x="0" y="1390261"/>
            <a:ext cx="12192000" cy="5467739"/>
          </a:xfrm>
          <a:solidFill>
            <a:schemeClr val="accent1"/>
          </a:solidFill>
        </p:spPr>
        <p:txBody>
          <a:bodyPr>
            <a:noAutofit/>
          </a:bodyPr>
          <a:lstStyle/>
          <a:p>
            <a:pPr algn="just"/>
            <a:r>
              <a:rPr lang="en-US" sz="2500" b="1" dirty="0">
                <a:solidFill>
                  <a:schemeClr val="bg1">
                    <a:lumMod val="95000"/>
                  </a:schemeClr>
                </a:solidFill>
                <a:latin typeface="Times New Roman" panose="02020603050405020304" pitchFamily="18" charset="0"/>
                <a:cs typeface="Times New Roman" panose="02020603050405020304" pitchFamily="18" charset="0"/>
              </a:rPr>
              <a:t>Many quantitative analysts use R as their programming tool. Hence, R helps in data importing and cleaning, depending on what manner of strategy you are using on.</a:t>
            </a:r>
          </a:p>
          <a:p>
            <a:pPr algn="just"/>
            <a:r>
              <a:rPr lang="en-US" sz="2500" b="1" dirty="0">
                <a:solidFill>
                  <a:schemeClr val="bg1">
                    <a:lumMod val="95000"/>
                  </a:schemeClr>
                </a:solidFill>
                <a:latin typeface="Times New Roman" panose="02020603050405020304" pitchFamily="18" charset="0"/>
                <a:cs typeface="Times New Roman" panose="02020603050405020304" pitchFamily="18" charset="0"/>
              </a:rPr>
              <a:t>R is best for data Science because it gives a broad variety of statistics. In addition, R provides the environment for statistical computing and design.</a:t>
            </a:r>
          </a:p>
          <a:p>
            <a:pPr algn="just"/>
            <a:r>
              <a:rPr lang="en-US" sz="2500" b="1" dirty="0">
                <a:solidFill>
                  <a:schemeClr val="bg1">
                    <a:lumMod val="95000"/>
                  </a:schemeClr>
                </a:solidFill>
                <a:latin typeface="Times New Roman" panose="02020603050405020304" pitchFamily="18" charset="0"/>
                <a:cs typeface="Times New Roman" panose="02020603050405020304" pitchFamily="18" charset="0"/>
              </a:rPr>
              <a:t>Better visualization since it has packages like plot3D, boxplots, barplots, shiny dashboard.</a:t>
            </a:r>
          </a:p>
          <a:p>
            <a:pPr algn="just"/>
            <a:r>
              <a:rPr lang="en-US" sz="2500" b="1" dirty="0">
                <a:solidFill>
                  <a:schemeClr val="bg1">
                    <a:lumMod val="95000"/>
                  </a:schemeClr>
                </a:solidFill>
                <a:latin typeface="Times New Roman" panose="02020603050405020304" pitchFamily="18" charset="0"/>
                <a:cs typeface="Times New Roman" panose="02020603050405020304" pitchFamily="18" charset="0"/>
              </a:rPr>
              <a:t>Feature Selection </a:t>
            </a:r>
          </a:p>
          <a:p>
            <a:pPr algn="just"/>
            <a:r>
              <a:rPr lang="en-US" sz="2500" b="1" dirty="0">
                <a:solidFill>
                  <a:schemeClr val="bg1">
                    <a:lumMod val="95000"/>
                  </a:schemeClr>
                </a:solidFill>
                <a:latin typeface="Times New Roman" panose="02020603050405020304" pitchFamily="18" charset="0"/>
                <a:cs typeface="Times New Roman" panose="02020603050405020304" pitchFamily="18" charset="0"/>
              </a:rPr>
              <a:t>Better decision making</a:t>
            </a:r>
          </a:p>
          <a:p>
            <a:pPr algn="just"/>
            <a:r>
              <a:rPr lang="en-US" sz="2500" b="1" dirty="0">
                <a:solidFill>
                  <a:schemeClr val="bg1">
                    <a:lumMod val="95000"/>
                  </a:schemeClr>
                </a:solidFill>
                <a:latin typeface="Times New Roman" panose="02020603050405020304" pitchFamily="18" charset="0"/>
                <a:cs typeface="Times New Roman" panose="02020603050405020304" pitchFamily="18" charset="0"/>
              </a:rPr>
              <a:t>Very powerful for finance</a:t>
            </a:r>
          </a:p>
          <a:p>
            <a:pPr algn="just"/>
            <a:r>
              <a:rPr lang="en-US" sz="2500" b="1" dirty="0">
                <a:solidFill>
                  <a:schemeClr val="bg1">
                    <a:lumMod val="95000"/>
                  </a:schemeClr>
                </a:solidFill>
                <a:latin typeface="Times New Roman" panose="02020603050405020304" pitchFamily="18" charset="0"/>
                <a:cs typeface="Times New Roman" panose="02020603050405020304" pitchFamily="18" charset="0"/>
              </a:rPr>
              <a:t> Can handle large dataset</a:t>
            </a:r>
          </a:p>
          <a:p>
            <a:pPr algn="just"/>
            <a:r>
              <a:rPr lang="en-US" sz="2500" b="1" dirty="0">
                <a:solidFill>
                  <a:schemeClr val="bg1">
                    <a:lumMod val="95000"/>
                  </a:schemeClr>
                </a:solidFill>
                <a:latin typeface="Times New Roman" panose="02020603050405020304" pitchFamily="18" charset="0"/>
                <a:cs typeface="Times New Roman" panose="02020603050405020304" pitchFamily="18" charset="0"/>
              </a:rPr>
              <a:t>Simple to learn and use as there are predefined library that have to be installed and use directly. </a:t>
            </a:r>
            <a:endParaRPr lang="en-IN" sz="2500" b="1"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4" name="Picture 2" descr="http://www.srmuniversity.ac.in/wp-content/themes/srm/assets/images/srmuh-logo.png">
            <a:extLst>
              <a:ext uri="{FF2B5EF4-FFF2-40B4-BE49-F238E27FC236}">
                <a16:creationId xmlns="" xmlns:a16="http://schemas.microsoft.com/office/drawing/2014/main" id="{0EFBB1DC-0273-41B2-8581-1B24EFF3C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6258" y="0"/>
            <a:ext cx="2005742" cy="925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062299"/>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2977</TotalTime>
  <Words>1661</Words>
  <Application>Microsoft Office PowerPoint</Application>
  <PresentationFormat>Widescreen</PresentationFormat>
  <Paragraphs>169</Paragraphs>
  <Slides>33</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33</vt:i4>
      </vt:variant>
    </vt:vector>
  </HeadingPairs>
  <TitlesOfParts>
    <vt:vector size="47" baseType="lpstr">
      <vt:lpstr>Arial Unicode MS</vt:lpstr>
      <vt:lpstr>Agency FB</vt:lpstr>
      <vt:lpstr>Algerian</vt:lpstr>
      <vt:lpstr>AR BERKLEY</vt:lpstr>
      <vt:lpstr>AR DELANEY</vt:lpstr>
      <vt:lpstr>Arial</vt:lpstr>
      <vt:lpstr>Arial Black</vt:lpstr>
      <vt:lpstr>Segoe UI Symbol</vt:lpstr>
      <vt:lpstr>Sitka Display</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Why Churn Analysis?</vt:lpstr>
      <vt:lpstr>Things We Learn</vt:lpstr>
      <vt:lpstr> OBJECTIVE</vt:lpstr>
      <vt:lpstr>R Programming Language</vt:lpstr>
      <vt:lpstr>Advantages of R Language</vt:lpstr>
      <vt:lpstr>PowerPoint Presentation</vt:lpstr>
      <vt:lpstr>PowerPoint Presentation</vt:lpstr>
      <vt:lpstr>PowerPoint Presentation</vt:lpstr>
      <vt:lpstr> Proposed Methodology</vt:lpstr>
      <vt:lpstr>DECISION TREE</vt:lpstr>
      <vt:lpstr>Logistic Regression Model</vt:lpstr>
      <vt:lpstr>RANDOM FOREST</vt:lpstr>
      <vt:lpstr>CONFUSION MATRIX</vt:lpstr>
      <vt:lpstr> ACCURACY</vt:lpstr>
      <vt:lpstr> KAPPA STATISTICS</vt:lpstr>
      <vt:lpstr>FLOW CHART</vt:lpstr>
      <vt:lpstr>PowerPoint Presentation</vt:lpstr>
      <vt:lpstr>CHURN PREDICTION FRAMEWORK</vt:lpstr>
      <vt:lpstr>METHODS</vt:lpstr>
      <vt:lpstr>METHODS</vt:lpstr>
      <vt:lpstr>SOURCE CODE</vt:lpstr>
      <vt:lpstr>SOURCE CODE (CROSS-VALIDATION)</vt:lpstr>
      <vt:lpstr>Comparison of Various Prediction Model used in   Churn Analysis</vt:lpstr>
      <vt:lpstr>Results From Various Prediction Models                            (BAR GRAPH)</vt:lpstr>
      <vt:lpstr>Results From Various Prediction Models                              (BOX PLOT)</vt:lpstr>
      <vt:lpstr>Visualization Patterns</vt:lpstr>
      <vt:lpstr> FUTURE SCOPE</vt:lpstr>
      <vt:lpstr> 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Mudeet Jain</cp:lastModifiedBy>
  <cp:revision>156</cp:revision>
  <dcterms:created xsi:type="dcterms:W3CDTF">2019-01-14T06:35:35Z</dcterms:created>
  <dcterms:modified xsi:type="dcterms:W3CDTF">2020-05-11T16:27:28Z</dcterms:modified>
</cp:coreProperties>
</file>